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 id="2147483852" r:id="rId2"/>
  </p:sldMasterIdLst>
  <p:notesMasterIdLst>
    <p:notesMasterId r:id="rId42"/>
  </p:notesMasterIdLst>
  <p:handoutMasterIdLst>
    <p:handoutMasterId r:id="rId43"/>
  </p:handoutMasterIdLst>
  <p:sldIdLst>
    <p:sldId id="293" r:id="rId3"/>
    <p:sldId id="257" r:id="rId4"/>
    <p:sldId id="269" r:id="rId5"/>
    <p:sldId id="270" r:id="rId6"/>
    <p:sldId id="271" r:id="rId7"/>
    <p:sldId id="258" r:id="rId8"/>
    <p:sldId id="264" r:id="rId9"/>
    <p:sldId id="265" r:id="rId10"/>
    <p:sldId id="266" r:id="rId11"/>
    <p:sldId id="267" r:id="rId12"/>
    <p:sldId id="268" r:id="rId13"/>
    <p:sldId id="260" r:id="rId14"/>
    <p:sldId id="259" r:id="rId15"/>
    <p:sldId id="295" r:id="rId16"/>
    <p:sldId id="307" r:id="rId17"/>
    <p:sldId id="304" r:id="rId18"/>
    <p:sldId id="289" r:id="rId19"/>
    <p:sldId id="297" r:id="rId20"/>
    <p:sldId id="290" r:id="rId21"/>
    <p:sldId id="306" r:id="rId22"/>
    <p:sldId id="272" r:id="rId23"/>
    <p:sldId id="298" r:id="rId24"/>
    <p:sldId id="273" r:id="rId25"/>
    <p:sldId id="299" r:id="rId26"/>
    <p:sldId id="291" r:id="rId27"/>
    <p:sldId id="300" r:id="rId28"/>
    <p:sldId id="274" r:id="rId29"/>
    <p:sldId id="302" r:id="rId30"/>
    <p:sldId id="282" r:id="rId31"/>
    <p:sldId id="286" r:id="rId32"/>
    <p:sldId id="301" r:id="rId33"/>
    <p:sldId id="275" r:id="rId34"/>
    <p:sldId id="283" r:id="rId35"/>
    <p:sldId id="303" r:id="rId36"/>
    <p:sldId id="281" r:id="rId37"/>
    <p:sldId id="261" r:id="rId38"/>
    <p:sldId id="263" r:id="rId39"/>
    <p:sldId id="262" r:id="rId40"/>
    <p:sldId id="292" r:id="rId4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451" autoAdjust="0"/>
  </p:normalViewPr>
  <p:slideViewPr>
    <p:cSldViewPr snapToGrid="0">
      <p:cViewPr varScale="1">
        <p:scale>
          <a:sx n="82" d="100"/>
          <a:sy n="82" d="100"/>
        </p:scale>
        <p:origin x="-710" y="-8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691EAAC-326C-4A95-BBAC-F97DFE97611C}" type="datetimeFigureOut">
              <a:rPr lang="en-US" smtClean="0"/>
              <a:t>5/7/2014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1E9B60-E79B-41B8-BC38-FAC23CE4038A}" type="slidenum">
              <a:rPr lang="en-US" smtClean="0"/>
              <a:t>‹#›</a:t>
            </a:fld>
            <a:endParaRPr lang="en-US"/>
          </a:p>
        </p:txBody>
      </p:sp>
    </p:spTree>
    <p:extLst>
      <p:ext uri="{BB962C8B-B14F-4D97-AF65-F5344CB8AC3E}">
        <p14:creationId xmlns:p14="http://schemas.microsoft.com/office/powerpoint/2010/main" val="2253918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EC2BDCB-CBF6-41F6-B792-F97995360E43}" type="datetimeFigureOut">
              <a:rPr lang="en-US" smtClean="0"/>
              <a:t>5/7/2014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DE1029B-6DFD-4DBE-A89F-34696F7DF055}" type="slidenum">
              <a:rPr lang="en-US" smtClean="0"/>
              <a:t>‹#›</a:t>
            </a:fld>
            <a:endParaRPr lang="en-US"/>
          </a:p>
        </p:txBody>
      </p:sp>
    </p:spTree>
    <p:extLst>
      <p:ext uri="{BB962C8B-B14F-4D97-AF65-F5344CB8AC3E}">
        <p14:creationId xmlns:p14="http://schemas.microsoft.com/office/powerpoint/2010/main" val="42163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1029B-6DFD-4DBE-A89F-34696F7DF055}" type="slidenum">
              <a:rPr lang="en-US" smtClean="0"/>
              <a:t>1</a:t>
            </a:fld>
            <a:endParaRPr lang="en-US"/>
          </a:p>
        </p:txBody>
      </p:sp>
    </p:spTree>
    <p:extLst>
      <p:ext uri="{BB962C8B-B14F-4D97-AF65-F5344CB8AC3E}">
        <p14:creationId xmlns:p14="http://schemas.microsoft.com/office/powerpoint/2010/main" val="249436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E1029B-6DFD-4DBE-A89F-34696F7DF055}" type="slidenum">
              <a:rPr lang="en-US" smtClean="0"/>
              <a:t>20</a:t>
            </a:fld>
            <a:endParaRPr lang="en-US"/>
          </a:p>
        </p:txBody>
      </p:sp>
    </p:spTree>
    <p:extLst>
      <p:ext uri="{BB962C8B-B14F-4D97-AF65-F5344CB8AC3E}">
        <p14:creationId xmlns:p14="http://schemas.microsoft.com/office/powerpoint/2010/main" val="64770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41834C-5033-4889-9533-6DFDEA5D3BD0}" type="datetime1">
              <a:rPr lang="en-US" smtClean="0"/>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BD5B0F-C1BC-499C-82B8-C4E50D68DE36}" type="datetime1">
              <a:rPr lang="en-US" smtClean="0"/>
              <a:t>5/7/2014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F07DEC-4AD4-4DFF-8F9E-5D1EF770CFAE}" type="datetime1">
              <a:rPr lang="en-US" smtClean="0"/>
              <a:t>5/7/2014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C0F8A5-87E8-4A2F-8640-1C8F0E7749C3}"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49568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0AA8A-D5E1-4C45-A17A-1F6AC5DF2A75}"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76113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82CB53-2CD7-4E01-8D83-E6F84AC0571A}"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88537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873014FB-4967-4688-9753-0D06CF854EC5}"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4528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3C860D77-A518-4295-9DC6-990761FD9EE2}"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US"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303814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EB548E72-89DC-4EDE-84AF-874E88D0EFF5}"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US" dirty="0">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14575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6B2083-19B3-440E-8252-300A97F3A808}"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US"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949197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BC877CF-047F-4AA5-BE39-50A87E3F7D55}"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392881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AA6DD-539D-4A88-9902-2E18B968E9F8}" type="datetime1">
              <a:rPr lang="en-US" smtClean="0"/>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F29C868-043F-493F-9F0D-6B9D953717F6}"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en-US"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863883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A38AB4-B5E2-4038-A5DA-9DBDEEF1A72C}"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607260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687C38-01E0-4A45-B75D-449DB7D3AC02}"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US"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20344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D1CA2-7CD2-4659-86FB-384B74D87591}" type="datetime1">
              <a:rPr lang="en-US" smtClean="0"/>
              <a:t>5/7/2014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734FE527-779C-491C-A895-72068B65273C}" type="datetime1">
              <a:rPr lang="en-US" smtClean="0"/>
              <a:t>5/7/2014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318462E-2067-46F3-81C4-F631D82DD626}" type="datetime1">
              <a:rPr lang="en-US" smtClean="0"/>
              <a:t>5/7/2014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B31D5EC-BBBF-4BF6-B63E-2E570EB393A4}" type="datetime1">
              <a:rPr lang="en-US" smtClean="0"/>
              <a:t>5/7/2014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1D6823E-B8A7-4FC2-8EB5-B2450FC263E8}" type="datetime1">
              <a:rPr lang="en-US" smtClean="0"/>
              <a:t>5/7/2014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45C47D4-B2A9-43EF-AA55-5F20A0765281}" type="datetime1">
              <a:rPr lang="en-US" smtClean="0"/>
              <a:t>5/7/2014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78AEA8B-DA8B-4C01-AFEC-6CBB5B532C7B}" type="datetime1">
              <a:rPr lang="en-US" smtClean="0"/>
              <a:t>5/7/2014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6721E29-9F42-4932-AF1C-C6DAA5A41670}" type="datetime1">
              <a:rPr lang="en-US" smtClean="0"/>
              <a:t>5/7/2014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33BE642-5DEA-42FF-BD60-3B7DB7B5FE31}" type="datetime1">
              <a:rPr lang="en-US" smtClean="0">
                <a:solidFill>
                  <a:srgbClr val="000000">
                    <a:lumMod val="50000"/>
                    <a:lumOff val="50000"/>
                  </a:srgbClr>
                </a:solidFill>
              </a:rPr>
              <a:t>5/7/2014</a:t>
            </a:fld>
            <a:endParaRPr lang="en-US" dirty="0">
              <a:solidFill>
                <a:srgbClr val="000000">
                  <a:lumMod val="50000"/>
                  <a:lumOff val="50000"/>
                </a:srgbClr>
              </a:solidFill>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solidFill>
                <a:srgbClr val="000000">
                  <a:lumMod val="50000"/>
                  <a:lumOff val="50000"/>
                </a:srgbClr>
              </a:solidFill>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solidFill>
                  <a:srgbClr val="40BAD2"/>
                </a:solidFill>
              </a:rPr>
              <a:pPr/>
              <a:t>‹#›</a:t>
            </a:fld>
            <a:endParaRPr lang="en-US" dirty="0">
              <a:solidFill>
                <a:srgbClr val="40BAD2"/>
              </a:solidFill>
            </a:endParaRPr>
          </a:p>
        </p:txBody>
      </p:sp>
    </p:spTree>
    <p:extLst>
      <p:ext uri="{BB962C8B-B14F-4D97-AF65-F5344CB8AC3E}">
        <p14:creationId xmlns:p14="http://schemas.microsoft.com/office/powerpoint/2010/main" val="165004721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www.washingtonpost.com/blogs/the-switch/wp/2014/02/25/everything-you-need-to-know-about-the-latest-bitcoin-crisis/" TargetMode="External"/><Relationship Id="rId2" Type="http://schemas.openxmlformats.org/officeDocument/2006/relationships/slideLayout" Target="../slideLayouts/slideLayout1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hf-implode.com/"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economist.com/news/finance-and-economics/21600982-firms-pioneered-private-equity-are-becoming-duller-barbarians-middle"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asaa.org/issues-and-advocacy/issue-brief-regulation-a/"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6.royalbank.com/educationcentre/english/alternative-investments/structured-products.html"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conomist.com/node/18864254"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finance.yahoo.com/news/exchange-traded-notes-high-yields-150850411.html"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Work &amp; Study\Project\Circle.png"/>
          <p:cNvPicPr>
            <a:picLocks noChangeAspect="1" noChangeArrowheads="1"/>
          </p:cNvPicPr>
          <p:nvPr/>
        </p:nvPicPr>
        <p:blipFill>
          <a:blip r:embed="rId3" cstate="print"/>
          <a:stretch>
            <a:fillRect/>
          </a:stretch>
        </p:blipFill>
        <p:spPr bwMode="auto">
          <a:xfrm>
            <a:off x="3652350" y="362615"/>
            <a:ext cx="4433100" cy="868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1"/>
          <p:cNvSpPr txBox="1">
            <a:spLocks/>
          </p:cNvSpPr>
          <p:nvPr/>
        </p:nvSpPr>
        <p:spPr>
          <a:xfrm>
            <a:off x="2360860" y="1949991"/>
            <a:ext cx="7440828" cy="270976"/>
          </a:xfrm>
          <a:prstGeom prst="rect">
            <a:avLst/>
          </a:prstGeom>
        </p:spPr>
        <p:txBody>
          <a:bodyPr>
            <a:normAutofit fontScale="40000" lnSpcReduction="20000"/>
          </a:bodyPr>
          <a:lstStyle/>
          <a:p>
            <a:pPr marL="342900" indent="-342900">
              <a:spcBef>
                <a:spcPct val="20000"/>
              </a:spcBef>
              <a:buFont typeface="Arial" pitchFamily="34" charset="0"/>
              <a:buChar char="•"/>
              <a:defRPr/>
            </a:pPr>
            <a:endParaRPr lang="en-US" sz="3200">
              <a:solidFill>
                <a:prstClr val="black"/>
              </a:solidFill>
            </a:endParaRPr>
          </a:p>
          <a:p>
            <a:pPr marL="342900" indent="-342900">
              <a:spcBef>
                <a:spcPct val="20000"/>
              </a:spcBef>
              <a:buFont typeface="Arial" pitchFamily="34" charset="0"/>
              <a:buChar char="•"/>
              <a:defRPr/>
            </a:pPr>
            <a:endParaRPr lang="en-US" sz="3200">
              <a:solidFill>
                <a:prstClr val="black"/>
              </a:solidFill>
            </a:endParaRPr>
          </a:p>
          <a:p>
            <a:pPr marL="342900" indent="-342900">
              <a:spcBef>
                <a:spcPct val="20000"/>
              </a:spcBef>
              <a:buFont typeface="Arial" pitchFamily="34" charset="0"/>
              <a:buChar char="•"/>
              <a:defRPr/>
            </a:pPr>
            <a:endParaRPr lang="en-US" sz="3200">
              <a:solidFill>
                <a:prstClr val="black"/>
              </a:solidFill>
            </a:endParaRPr>
          </a:p>
          <a:p>
            <a:pPr marL="342900" indent="-342900">
              <a:spcBef>
                <a:spcPct val="20000"/>
              </a:spcBef>
              <a:buFont typeface="Arial" pitchFamily="34" charset="0"/>
              <a:buChar char="•"/>
              <a:defRPr/>
            </a:pPr>
            <a:endParaRPr lang="en-US" sz="3200">
              <a:solidFill>
                <a:prstClr val="black"/>
              </a:solidFill>
            </a:endParaRPr>
          </a:p>
          <a:p>
            <a:pPr marL="342900" indent="-342900">
              <a:spcBef>
                <a:spcPct val="20000"/>
              </a:spcBef>
              <a:buFont typeface="Arial" pitchFamily="34" charset="0"/>
              <a:buChar char="•"/>
              <a:defRPr/>
            </a:pPr>
            <a:endParaRPr lang="en-US" sz="3200" dirty="0">
              <a:solidFill>
                <a:prstClr val="black"/>
              </a:solidFill>
            </a:endParaRPr>
          </a:p>
        </p:txBody>
      </p:sp>
      <p:sp>
        <p:nvSpPr>
          <p:cNvPr id="7" name="Title 10"/>
          <p:cNvSpPr txBox="1">
            <a:spLocks/>
          </p:cNvSpPr>
          <p:nvPr/>
        </p:nvSpPr>
        <p:spPr>
          <a:xfrm>
            <a:off x="2360861" y="1356323"/>
            <a:ext cx="7440829" cy="624055"/>
          </a:xfrm>
          <a:prstGeom prst="rect">
            <a:avLst/>
          </a:prstGeom>
        </p:spPr>
        <p:txBody>
          <a:bodyPr vert="horz" lIns="91440" tIns="45720" rIns="91440" bIns="45720" rtlCol="0" anchor="ctr">
            <a:normAutofit fontScale="90000" lnSpcReduction="20000"/>
          </a:bodyPr>
          <a:lstStyle/>
          <a:p>
            <a:pPr algn="ctr">
              <a:spcBef>
                <a:spcPct val="0"/>
              </a:spcBef>
              <a:defRPr/>
            </a:pPr>
            <a:endParaRPr lang="en-US" sz="4400" dirty="0">
              <a:solidFill>
                <a:prstClr val="black"/>
              </a:solidFill>
              <a:latin typeface="Times New Roman" pitchFamily="18" charset="0"/>
              <a:cs typeface="Times New Roman" pitchFamily="18" charset="0"/>
            </a:endParaRPr>
          </a:p>
        </p:txBody>
      </p:sp>
      <p:sp>
        <p:nvSpPr>
          <p:cNvPr id="8" name="Text Placeholder 12"/>
          <p:cNvSpPr txBox="1">
            <a:spLocks/>
          </p:cNvSpPr>
          <p:nvPr/>
        </p:nvSpPr>
        <p:spPr>
          <a:xfrm>
            <a:off x="2232410" y="2333584"/>
            <a:ext cx="7726795" cy="3838616"/>
          </a:xfrm>
          <a:prstGeom prst="rect">
            <a:avLst/>
          </a:prstGeom>
        </p:spPr>
        <p:txBody>
          <a:bodyPr vert="horz" lIns="91440" tIns="45720" rIns="91440" bIns="45720" rtlCol="0" anchor="ctr">
            <a:normAutofit/>
          </a:bodyPr>
          <a:lstStyle/>
          <a:p>
            <a:pPr algn="r">
              <a:defRPr/>
            </a:pPr>
            <a:endParaRPr lang="en-US" sz="1200" dirty="0">
              <a:solidFill>
                <a:prstClr val="black">
                  <a:tint val="75000"/>
                </a:prstClr>
              </a:solidFill>
            </a:endParaRPr>
          </a:p>
          <a:p>
            <a:pPr algn="ctr">
              <a:defRPr/>
            </a:pPr>
            <a:endParaRPr lang="en-US" b="1" dirty="0">
              <a:solidFill>
                <a:prstClr val="black">
                  <a:tint val="75000"/>
                </a:prstClr>
              </a:solidFill>
            </a:endParaRPr>
          </a:p>
          <a:p>
            <a:pPr algn="ctr">
              <a:defRPr/>
            </a:pPr>
            <a:endParaRPr lang="en-US" b="1" dirty="0">
              <a:solidFill>
                <a:prstClr val="black">
                  <a:tint val="75000"/>
                </a:prstClr>
              </a:solidFill>
            </a:endParaRPr>
          </a:p>
          <a:p>
            <a:pPr algn="ctr">
              <a:defRPr/>
            </a:pPr>
            <a:r>
              <a:rPr lang="en-US" b="1" dirty="0">
                <a:solidFill>
                  <a:prstClr val="black">
                    <a:tint val="75000"/>
                  </a:prstClr>
                </a:solidFill>
              </a:rPr>
              <a:t>NASAA 2014 Investor Education Training</a:t>
            </a:r>
          </a:p>
          <a:p>
            <a:pPr algn="ctr">
              <a:defRPr/>
            </a:pPr>
            <a:r>
              <a:rPr lang="en-US" b="1" dirty="0">
                <a:solidFill>
                  <a:prstClr val="black">
                    <a:tint val="75000"/>
                  </a:prstClr>
                </a:solidFill>
              </a:rPr>
              <a:t>May 2, 2014</a:t>
            </a:r>
          </a:p>
          <a:p>
            <a:pPr algn="ctr">
              <a:defRPr/>
            </a:pPr>
            <a:r>
              <a:rPr lang="en-US" b="1" dirty="0">
                <a:solidFill>
                  <a:prstClr val="black">
                    <a:tint val="75000"/>
                  </a:prstClr>
                </a:solidFill>
              </a:rPr>
              <a:t>St. Louis, Missouri</a:t>
            </a:r>
          </a:p>
          <a:p>
            <a:pPr algn="ctr">
              <a:defRPr/>
            </a:pPr>
            <a:endParaRPr lang="en-US" b="1" dirty="0">
              <a:solidFill>
                <a:prstClr val="black">
                  <a:tint val="75000"/>
                </a:prstClr>
              </a:solidFill>
            </a:endParaRPr>
          </a:p>
          <a:p>
            <a:pPr algn="ctr">
              <a:defRPr/>
            </a:pPr>
            <a:endParaRPr lang="en-US" b="1" dirty="0">
              <a:solidFill>
                <a:prstClr val="black">
                  <a:tint val="75000"/>
                </a:prstClr>
              </a:solidFill>
            </a:endParaRPr>
          </a:p>
          <a:p>
            <a:pPr algn="ctr">
              <a:defRPr/>
            </a:pPr>
            <a:endParaRPr lang="en-US" b="1" dirty="0">
              <a:solidFill>
                <a:prstClr val="black">
                  <a:tint val="75000"/>
                </a:prstClr>
              </a:solidFill>
            </a:endParaRPr>
          </a:p>
          <a:p>
            <a:pPr>
              <a:defRPr/>
            </a:pPr>
            <a:r>
              <a:rPr lang="en-US" b="1" dirty="0">
                <a:solidFill>
                  <a:prstClr val="black">
                    <a:tint val="75000"/>
                  </a:prstClr>
                </a:solidFill>
              </a:rPr>
              <a:t>Andrea Seidt					               </a:t>
            </a:r>
            <a:r>
              <a:rPr lang="en-US" b="1" dirty="0" smtClean="0">
                <a:solidFill>
                  <a:prstClr val="black">
                    <a:tint val="75000"/>
                  </a:prstClr>
                </a:solidFill>
              </a:rPr>
              <a:t>					    Joseph </a:t>
            </a:r>
            <a:r>
              <a:rPr lang="en-US" b="1" dirty="0">
                <a:solidFill>
                  <a:prstClr val="black">
                    <a:tint val="75000"/>
                  </a:prstClr>
                </a:solidFill>
              </a:rPr>
              <a:t>Brady</a:t>
            </a:r>
          </a:p>
          <a:p>
            <a:pPr>
              <a:defRPr/>
            </a:pPr>
            <a:r>
              <a:rPr lang="en-US" b="1" dirty="0">
                <a:solidFill>
                  <a:prstClr val="black">
                    <a:tint val="75000"/>
                  </a:prstClr>
                </a:solidFill>
              </a:rPr>
              <a:t>NASAA President 				            </a:t>
            </a:r>
            <a:r>
              <a:rPr lang="en-US" b="1" dirty="0" smtClean="0">
                <a:solidFill>
                  <a:prstClr val="black">
                    <a:tint val="75000"/>
                  </a:prstClr>
                </a:solidFill>
              </a:rPr>
              <a:t>			 </a:t>
            </a:r>
            <a:r>
              <a:rPr lang="en-US" b="1" dirty="0">
                <a:solidFill>
                  <a:prstClr val="black">
                    <a:tint val="75000"/>
                  </a:prstClr>
                </a:solidFill>
              </a:rPr>
              <a:t>NASAA General Counsel</a:t>
            </a:r>
          </a:p>
          <a:p>
            <a:pPr>
              <a:defRPr/>
            </a:pPr>
            <a:r>
              <a:rPr lang="en-US" b="1" dirty="0" smtClean="0">
                <a:solidFill>
                  <a:prstClr val="black">
                    <a:tint val="75000"/>
                  </a:prstClr>
                </a:solidFill>
              </a:rPr>
              <a:t>Ohio Securities Commissioner</a:t>
            </a:r>
            <a:endParaRPr lang="en-US" b="1" dirty="0">
              <a:solidFill>
                <a:prstClr val="black">
                  <a:tint val="75000"/>
                </a:prstClr>
              </a:solidFill>
            </a:endParaRPr>
          </a:p>
        </p:txBody>
      </p:sp>
      <p:sp>
        <p:nvSpPr>
          <p:cNvPr id="2" name="Rectangle 1"/>
          <p:cNvSpPr/>
          <p:nvPr/>
        </p:nvSpPr>
        <p:spPr>
          <a:xfrm>
            <a:off x="2438400" y="1256366"/>
            <a:ext cx="7315200" cy="2062103"/>
          </a:xfrm>
          <a:prstGeom prst="rect">
            <a:avLst/>
          </a:prstGeom>
        </p:spPr>
        <p:txBody>
          <a:bodyPr wrap="square">
            <a:spAutoFit/>
          </a:bodyPr>
          <a:lstStyle/>
          <a:p>
            <a:pPr algn="ctr"/>
            <a:endParaRPr lang="en-US" sz="3200" dirty="0">
              <a:solidFill>
                <a:prstClr val="black"/>
              </a:solidFill>
            </a:endParaRPr>
          </a:p>
          <a:p>
            <a:pPr algn="ctr"/>
            <a:r>
              <a:rPr lang="en-US" sz="3200" dirty="0">
                <a:solidFill>
                  <a:prstClr val="black"/>
                </a:solidFill>
              </a:rPr>
              <a:t>The Changing Face of </a:t>
            </a:r>
          </a:p>
          <a:p>
            <a:pPr algn="ctr"/>
            <a:r>
              <a:rPr lang="en-US" sz="3200" dirty="0">
                <a:solidFill>
                  <a:prstClr val="black"/>
                </a:solidFill>
              </a:rPr>
              <a:t>Investment Products &amp; Opportunities:  Alternative Investments</a:t>
            </a:r>
          </a:p>
        </p:txBody>
      </p:sp>
      <p:sp>
        <p:nvSpPr>
          <p:cNvPr id="13" name="Slide Number Placeholder 12"/>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18073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Volatility.</a:t>
            </a:r>
            <a:endParaRPr lang="en-US" dirty="0"/>
          </a:p>
        </p:txBody>
      </p:sp>
      <p:sp>
        <p:nvSpPr>
          <p:cNvPr id="3" name="Content Placeholder 2"/>
          <p:cNvSpPr>
            <a:spLocks noGrp="1"/>
          </p:cNvSpPr>
          <p:nvPr>
            <p:ph idx="1"/>
          </p:nvPr>
        </p:nvSpPr>
        <p:spPr/>
        <p:txBody>
          <a:bodyPr/>
          <a:lstStyle/>
          <a:p>
            <a:r>
              <a:rPr lang="en-US" b="1" dirty="0" smtClean="0"/>
              <a:t>Volatility is the variation in the performance of an investment commonly measured by standard deviation relative to a mean or benchmark.  </a:t>
            </a:r>
          </a:p>
          <a:p>
            <a:r>
              <a:rPr lang="en-US" b="1" dirty="0" smtClean="0"/>
              <a:t>High volatility is depicted by wide swings in performance, making it difficult to anticipate the outcome of an investment over the long term.</a:t>
            </a:r>
            <a:endParaRPr lang="en-US"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3324178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Liquidity.</a:t>
            </a:r>
            <a:endParaRPr lang="en-US" dirty="0"/>
          </a:p>
        </p:txBody>
      </p:sp>
      <p:sp>
        <p:nvSpPr>
          <p:cNvPr id="3" name="Content Placeholder 2"/>
          <p:cNvSpPr>
            <a:spLocks noGrp="1"/>
          </p:cNvSpPr>
          <p:nvPr>
            <p:ph idx="1"/>
          </p:nvPr>
        </p:nvSpPr>
        <p:spPr/>
        <p:txBody>
          <a:bodyPr/>
          <a:lstStyle/>
          <a:p>
            <a:r>
              <a:rPr lang="en-US" b="1" dirty="0" smtClean="0"/>
              <a:t>Liquidity is the ability of an investor to liquidate by selling, cashing or transferring out of an investment.  Many alternative investments are illiquid due to long-term holding periods.  Other alternatives are illiquid due to restrictions on resale and the lack of a deep secondary market.</a:t>
            </a:r>
            <a:endParaRPr lang="en-US"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1271844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risks?</a:t>
            </a:r>
            <a:endParaRPr lang="en-US" dirty="0"/>
          </a:p>
        </p:txBody>
      </p:sp>
      <p:sp>
        <p:nvSpPr>
          <p:cNvPr id="3" name="Content Placeholder 2"/>
          <p:cNvSpPr>
            <a:spLocks noGrp="1"/>
          </p:cNvSpPr>
          <p:nvPr>
            <p:ph idx="1"/>
          </p:nvPr>
        </p:nvSpPr>
        <p:spPr/>
        <p:txBody>
          <a:bodyPr>
            <a:normAutofit/>
          </a:bodyPr>
          <a:lstStyle/>
          <a:p>
            <a:r>
              <a:rPr lang="en-US" b="1" dirty="0" smtClean="0"/>
              <a:t>Again, specific risks depend on the specific terms and conditions of the alternative investment product or strategy, but some common risks include:</a:t>
            </a:r>
          </a:p>
          <a:p>
            <a:pPr lvl="1"/>
            <a:r>
              <a:rPr lang="en-US" sz="2000" b="1" dirty="0" smtClean="0"/>
              <a:t>Loss of all or a substantial portion of the investment</a:t>
            </a:r>
          </a:p>
          <a:p>
            <a:pPr lvl="1"/>
            <a:r>
              <a:rPr lang="en-US" sz="2000" b="1" dirty="0" smtClean="0"/>
              <a:t>Lack of liquidity</a:t>
            </a:r>
          </a:p>
          <a:p>
            <a:pPr lvl="1"/>
            <a:r>
              <a:rPr lang="en-US" sz="2000" b="1" dirty="0" smtClean="0"/>
              <a:t>Volatility of returns</a:t>
            </a:r>
          </a:p>
          <a:p>
            <a:pPr lvl="1"/>
            <a:r>
              <a:rPr lang="en-US" sz="2000" b="1" dirty="0" smtClean="0"/>
              <a:t>Restrictions on transferring interests</a:t>
            </a:r>
          </a:p>
          <a:p>
            <a:pPr lvl="1"/>
            <a:r>
              <a:rPr lang="en-US" sz="2000" b="1" dirty="0" smtClean="0"/>
              <a:t>Absence of information regarding valuation and pricing</a:t>
            </a:r>
          </a:p>
          <a:p>
            <a:pPr lvl="1"/>
            <a:r>
              <a:rPr lang="en-US" sz="2000" b="1" dirty="0" smtClean="0"/>
              <a:t>Delays in tax reporting</a:t>
            </a:r>
          </a:p>
          <a:p>
            <a:pPr lvl="1"/>
            <a:r>
              <a:rPr lang="en-US" sz="2000" b="1" dirty="0" smtClean="0"/>
              <a:t>Conflicts of interest</a:t>
            </a:r>
          </a:p>
          <a:p>
            <a:pPr lvl="1"/>
            <a:r>
              <a:rPr lang="en-US" sz="2000" b="1" dirty="0" smtClean="0"/>
              <a:t>Less regulation and higher fees than traditional mutual funds</a:t>
            </a:r>
          </a:p>
          <a:p>
            <a:pPr lvl="1"/>
            <a:r>
              <a:rPr lang="en-US" sz="2000" b="1" dirty="0" smtClean="0"/>
              <a:t>Risks associated with operations, personnel, and processes of manager</a:t>
            </a:r>
            <a:endParaRPr lang="en-US" sz="2000"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44733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investors turning to alternatives?</a:t>
            </a:r>
            <a:endParaRPr lang="en-US" dirty="0"/>
          </a:p>
        </p:txBody>
      </p:sp>
      <p:sp>
        <p:nvSpPr>
          <p:cNvPr id="3" name="Content Placeholder 2"/>
          <p:cNvSpPr>
            <a:spLocks noGrp="1"/>
          </p:cNvSpPr>
          <p:nvPr>
            <p:ph idx="1"/>
          </p:nvPr>
        </p:nvSpPr>
        <p:spPr/>
        <p:txBody>
          <a:bodyPr/>
          <a:lstStyle/>
          <a:p>
            <a:r>
              <a:rPr lang="en-US" b="1" dirty="0" smtClean="0"/>
              <a:t>Many investors are chasing yield in this low interest rate environment – and many alternatives are sold for yield and income-producing dividends.</a:t>
            </a:r>
          </a:p>
          <a:p>
            <a:r>
              <a:rPr lang="en-US" b="1" dirty="0"/>
              <a:t>Investors also invest in alternatives to diversify their portfolios in the hopes of offsetting losses during a market </a:t>
            </a:r>
            <a:r>
              <a:rPr lang="en-US" b="1" dirty="0" smtClean="0"/>
              <a:t>downturn.  </a:t>
            </a:r>
          </a:p>
          <a:p>
            <a:r>
              <a:rPr lang="en-US" b="1" dirty="0" smtClean="0"/>
              <a:t>Alternative investments generally have a low correlation with traditional investment products, which means they should not follow the same track – dips and spikes – observed in the stock and bond market.</a:t>
            </a:r>
          </a:p>
        </p:txBody>
      </p:sp>
      <p:sp>
        <p:nvSpPr>
          <p:cNvPr id="5" name="Slide Number Placeholder 4"/>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485608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low yield environment – yield on 2 year Treasuries since the financial crisis.</a:t>
            </a:r>
            <a:endParaRPr lang="en-US" dirty="0"/>
          </a:p>
        </p:txBody>
      </p:sp>
      <p:sp>
        <p:nvSpPr>
          <p:cNvPr id="3" name="Content Placeholder 2"/>
          <p:cNvSpPr>
            <a:spLocks noGrp="1"/>
          </p:cNvSpPr>
          <p:nvPr>
            <p:ph idx="1"/>
          </p:nvPr>
        </p:nvSpPr>
        <p:spPr/>
        <p:txBody>
          <a:bodyPr/>
          <a:lstStyle/>
          <a:p>
            <a:r>
              <a:rPr lang="en-US" dirty="0" err="1" smtClean="0"/>
              <a:t>rr</a:t>
            </a:r>
            <a:endParaRPr lang="en-US" dirty="0" smtClean="0"/>
          </a:p>
        </p:txBody>
      </p:sp>
      <p:pic>
        <p:nvPicPr>
          <p:cNvPr id="4" name="Content Placeholder 3"/>
          <p:cNvPicPr>
            <a:picLocks noChangeAspect="1"/>
          </p:cNvPicPr>
          <p:nvPr/>
        </p:nvPicPr>
        <p:blipFill>
          <a:blip r:embed="rId2"/>
          <a:stretch>
            <a:fillRect/>
          </a:stretch>
        </p:blipFill>
        <p:spPr>
          <a:xfrm>
            <a:off x="3998005" y="1786468"/>
            <a:ext cx="7057726" cy="3403600"/>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solidFill>
                  <a:srgbClr val="40BAD2"/>
                </a:solidFill>
              </a:rPr>
              <a:pPr/>
              <a:t>14</a:t>
            </a:fld>
            <a:endParaRPr lang="en-US" dirty="0">
              <a:solidFill>
                <a:srgbClr val="40BAD2"/>
              </a:solidFill>
            </a:endParaRPr>
          </a:p>
        </p:txBody>
      </p:sp>
    </p:spTree>
    <p:extLst>
      <p:ext uri="{BB962C8B-B14F-4D97-AF65-F5344CB8AC3E}">
        <p14:creationId xmlns:p14="http://schemas.microsoft.com/office/powerpoint/2010/main" val="102137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look at specific alternative products.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54876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Annuities</a:t>
            </a:r>
            <a:endParaRPr lang="en-US" dirty="0"/>
          </a:p>
        </p:txBody>
      </p:sp>
      <p:sp>
        <p:nvSpPr>
          <p:cNvPr id="5" name="Text Placeholder 4"/>
          <p:cNvSpPr>
            <a:spLocks noGrp="1"/>
          </p:cNvSpPr>
          <p:nvPr>
            <p:ph type="body" idx="1"/>
          </p:nvPr>
        </p:nvSpPr>
        <p:spPr/>
        <p:txBody>
          <a:bodyPr/>
          <a:lstStyle/>
          <a:p>
            <a:r>
              <a:rPr lang="en-US" dirty="0" smtClean="0"/>
              <a:t>Annuities</a:t>
            </a:r>
            <a:endParaRPr lang="en-US" dirty="0"/>
          </a:p>
        </p:txBody>
      </p:sp>
      <p:sp>
        <p:nvSpPr>
          <p:cNvPr id="6" name="Content Placeholder 5"/>
          <p:cNvSpPr>
            <a:spLocks noGrp="1"/>
          </p:cNvSpPr>
          <p:nvPr>
            <p:ph sz="half" idx="2"/>
          </p:nvPr>
        </p:nvSpPr>
        <p:spPr/>
        <p:txBody>
          <a:bodyPr>
            <a:noAutofit/>
          </a:bodyPr>
          <a:lstStyle/>
          <a:p>
            <a:r>
              <a:rPr lang="en-US" sz="1400" b="1" dirty="0" smtClean="0"/>
              <a:t>A contract between a person and an insurance company that requires the insurer to make payments, either immediately or in the future. </a:t>
            </a:r>
          </a:p>
          <a:p>
            <a:r>
              <a:rPr lang="en-US" sz="1400" b="1" dirty="0" smtClean="0"/>
              <a:t>Fixed annuity. The insurance company promises a minimum rate of interest and a fixed amount of periodic payments. </a:t>
            </a:r>
          </a:p>
          <a:p>
            <a:r>
              <a:rPr lang="en-US" sz="1400" b="1" dirty="0" smtClean="0"/>
              <a:t>Variable annuity. The insurance company allows a person to direct payments to different investment options, usually mutual funds. The payout will vary depending on how much is put in, the rate of return on investments, and expenses. </a:t>
            </a:r>
          </a:p>
          <a:p>
            <a:r>
              <a:rPr lang="en-US" sz="1400" b="1" dirty="0" smtClean="0"/>
              <a:t>Indexed annuity. Combines features of securities and insurance products. The insurance company credits the owner with a return that is based on a stock market index, such as the S &amp;P 500.</a:t>
            </a:r>
            <a:endParaRPr lang="en-US" sz="1400" b="1" dirty="0"/>
          </a:p>
        </p:txBody>
      </p:sp>
      <p:sp>
        <p:nvSpPr>
          <p:cNvPr id="7" name="Text Placeholder 6"/>
          <p:cNvSpPr>
            <a:spLocks noGrp="1"/>
          </p:cNvSpPr>
          <p:nvPr>
            <p:ph type="body" sz="quarter" idx="3"/>
          </p:nvPr>
        </p:nvSpPr>
        <p:spPr/>
        <p:txBody>
          <a:bodyPr/>
          <a:lstStyle/>
          <a:p>
            <a:r>
              <a:rPr lang="en-US" dirty="0" smtClean="0"/>
              <a:t>Commentary</a:t>
            </a:r>
            <a:endParaRPr lang="en-US" dirty="0"/>
          </a:p>
        </p:txBody>
      </p:sp>
      <p:sp>
        <p:nvSpPr>
          <p:cNvPr id="8" name="Content Placeholder 7"/>
          <p:cNvSpPr>
            <a:spLocks noGrp="1"/>
          </p:cNvSpPr>
          <p:nvPr>
            <p:ph sz="quarter" idx="4"/>
          </p:nvPr>
        </p:nvSpPr>
        <p:spPr/>
        <p:txBody>
          <a:bodyPr>
            <a:normAutofit lnSpcReduction="10000"/>
          </a:bodyPr>
          <a:lstStyle/>
          <a:p>
            <a:r>
              <a:rPr lang="en-US" b="1" dirty="0" smtClean="0"/>
              <a:t>State regulators have issued investor alerts and in some cases taken enforcement actions related to annuities sales programs.</a:t>
            </a:r>
          </a:p>
          <a:p>
            <a:r>
              <a:rPr lang="en-US" b="1" dirty="0" smtClean="0"/>
              <a:t>“Free lunch seminars” are usually nothing more than high pressure sales tactics.</a:t>
            </a:r>
          </a:p>
          <a:p>
            <a:r>
              <a:rPr lang="en-US" b="1" dirty="0" smtClean="0"/>
              <a:t>State regulators have taken enforcement actions against firms and individuals for the sale of unsuitable variable annuity products.  </a:t>
            </a:r>
            <a:endParaRPr lang="en-US" b="1" dirty="0"/>
          </a:p>
        </p:txBody>
      </p:sp>
      <p:sp>
        <p:nvSpPr>
          <p:cNvPr id="2" name="Slide Number Placeholder 1"/>
          <p:cNvSpPr>
            <a:spLocks noGrp="1"/>
          </p:cNvSpPr>
          <p:nvPr>
            <p:ph type="sldNum" sz="quarter" idx="12"/>
          </p:nvPr>
        </p:nvSpPr>
        <p:spPr/>
        <p:txBody>
          <a:bodyPr/>
          <a:lstStyle/>
          <a:p>
            <a:fld id="{4FAB73BC-B049-4115-A692-8D63A059BFB8}" type="slidenum">
              <a:rPr lang="en-US" smtClean="0">
                <a:solidFill>
                  <a:srgbClr val="40BAD2"/>
                </a:solidFill>
              </a:rPr>
              <a:pPr/>
              <a:t>16</a:t>
            </a:fld>
            <a:endParaRPr lang="en-US" dirty="0">
              <a:solidFill>
                <a:srgbClr val="40BAD2"/>
              </a:solidFill>
            </a:endParaRPr>
          </a:p>
        </p:txBody>
      </p:sp>
    </p:spTree>
    <p:extLst>
      <p:ext uri="{BB962C8B-B14F-4D97-AF65-F5344CB8AC3E}">
        <p14:creationId xmlns:p14="http://schemas.microsoft.com/office/powerpoint/2010/main" val="3655058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and Digital Currency</a:t>
            </a:r>
            <a:endParaRPr lang="en-US" dirty="0"/>
          </a:p>
        </p:txBody>
      </p:sp>
      <p:sp>
        <p:nvSpPr>
          <p:cNvPr id="3" name="Text Placeholder 2"/>
          <p:cNvSpPr>
            <a:spLocks noGrp="1"/>
          </p:cNvSpPr>
          <p:nvPr>
            <p:ph type="body" idx="1"/>
          </p:nvPr>
        </p:nvSpPr>
        <p:spPr/>
        <p:txBody>
          <a:bodyPr/>
          <a:lstStyle/>
          <a:p>
            <a:r>
              <a:rPr lang="en-US" dirty="0" err="1" smtClean="0"/>
              <a:t>Bitcoin</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err="1"/>
              <a:t>Bitcoin</a:t>
            </a:r>
            <a:r>
              <a:rPr lang="en-US" b="1" dirty="0"/>
              <a:t> is </a:t>
            </a:r>
            <a:r>
              <a:rPr lang="en-US" b="1" dirty="0" smtClean="0"/>
              <a:t>a digital , virtual, or crypto- currency created as a </a:t>
            </a:r>
            <a:r>
              <a:rPr lang="en-US" b="1" dirty="0"/>
              <a:t>peer-to-peer payment </a:t>
            </a:r>
            <a:r>
              <a:rPr lang="en-US" b="1" dirty="0" smtClean="0"/>
              <a:t>system.  Code was created in </a:t>
            </a:r>
            <a:r>
              <a:rPr lang="en-US" b="1" dirty="0"/>
              <a:t>2009 by developer Satoshi </a:t>
            </a:r>
            <a:r>
              <a:rPr lang="en-US" b="1" dirty="0" err="1"/>
              <a:t>Nakamoto</a:t>
            </a:r>
            <a:r>
              <a:rPr lang="en-US" b="1" dirty="0"/>
              <a:t>. </a:t>
            </a:r>
            <a:r>
              <a:rPr lang="en-US" b="1" dirty="0" smtClean="0"/>
              <a:t>  </a:t>
            </a:r>
            <a:endParaRPr lang="en-US" b="1" dirty="0"/>
          </a:p>
          <a:p>
            <a:r>
              <a:rPr lang="en-US" b="1" dirty="0" err="1"/>
              <a:t>Bitcoins</a:t>
            </a:r>
            <a:r>
              <a:rPr lang="en-US" b="1" dirty="0"/>
              <a:t> are created as a reward for payment processing work in which users who offer their computing power verify and record payments into a public ledger. Called mining, individuals engage in this activity in exchange for transaction fees and newly minted </a:t>
            </a:r>
            <a:r>
              <a:rPr lang="en-US" b="1" dirty="0" err="1" smtClean="0"/>
              <a:t>bitcoins</a:t>
            </a:r>
            <a:r>
              <a:rPr lang="en-US" b="1" dirty="0" smtClean="0"/>
              <a:t>.  </a:t>
            </a:r>
          </a:p>
          <a:p>
            <a:r>
              <a:rPr lang="en-US" b="1" dirty="0" smtClean="0"/>
              <a:t>Besides </a:t>
            </a:r>
            <a:r>
              <a:rPr lang="en-US" b="1" dirty="0"/>
              <a:t>mining, </a:t>
            </a:r>
            <a:r>
              <a:rPr lang="en-US" b="1" dirty="0" err="1"/>
              <a:t>bitcoins</a:t>
            </a:r>
            <a:r>
              <a:rPr lang="en-US" b="1" dirty="0"/>
              <a:t> can be obtained in exchange for other currencies, products, and </a:t>
            </a:r>
            <a:r>
              <a:rPr lang="en-US" b="1" dirty="0" smtClean="0"/>
              <a:t>services. Users </a:t>
            </a:r>
            <a:r>
              <a:rPr lang="en-US" b="1" dirty="0"/>
              <a:t>can buy, send, and receive </a:t>
            </a:r>
            <a:r>
              <a:rPr lang="en-US" b="1" dirty="0" err="1"/>
              <a:t>bitcoins</a:t>
            </a:r>
            <a:r>
              <a:rPr lang="en-US" b="1" dirty="0"/>
              <a:t> electronically for a nominal fee using wallet software on a personal computer, mobile device, or a web application</a:t>
            </a:r>
            <a:r>
              <a:rPr lang="en-US" b="1" dirty="0" smtClean="0"/>
              <a:t>.</a:t>
            </a:r>
            <a:endParaRPr lang="en-US" b="1"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sz="1400" dirty="0">
                <a:hlinkClick r:id="rId3"/>
              </a:rPr>
              <a:t>http://</a:t>
            </a:r>
            <a:r>
              <a:rPr lang="en-US" sz="1400" dirty="0" smtClean="0">
                <a:hlinkClick r:id="rId3"/>
              </a:rPr>
              <a:t>www.washingtonpost.com/blogs/the-switch/wp/2014/02/25/everything-you-need-to-know-about-the-latest-bitcoin-crisis/</a:t>
            </a:r>
            <a:endParaRPr lang="en-US" sz="1400" dirty="0" smtClean="0"/>
          </a:p>
          <a:p>
            <a:endParaRPr lang="en-US" dirty="0"/>
          </a:p>
          <a:p>
            <a:pPr marL="0" indent="0">
              <a:buNone/>
            </a:pPr>
            <a:endParaRPr lang="en-US" dirty="0" smtClean="0"/>
          </a:p>
          <a:p>
            <a:endParaRPr lang="en-US" dirty="0"/>
          </a:p>
          <a:p>
            <a:endParaRPr lang="en-US" dirty="0" smtClean="0"/>
          </a:p>
          <a:p>
            <a:pPr marL="0" indent="0">
              <a:buNone/>
            </a:pP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17</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9832" y="3357196"/>
            <a:ext cx="315468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364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Placements</a:t>
            </a:r>
            <a:endParaRPr lang="en-US" dirty="0"/>
          </a:p>
        </p:txBody>
      </p:sp>
      <p:sp>
        <p:nvSpPr>
          <p:cNvPr id="3" name="Text Placeholder 2"/>
          <p:cNvSpPr>
            <a:spLocks noGrp="1"/>
          </p:cNvSpPr>
          <p:nvPr>
            <p:ph type="body" idx="1"/>
          </p:nvPr>
        </p:nvSpPr>
        <p:spPr/>
        <p:txBody>
          <a:bodyPr/>
          <a:lstStyle/>
          <a:p>
            <a:r>
              <a:rPr lang="en-US" dirty="0" smtClean="0"/>
              <a:t>Private Placements</a:t>
            </a:r>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a:t>The sale of securities to a relatively small number of select investors as a way of raising capital. </a:t>
            </a:r>
            <a:endParaRPr lang="en-US" b="1" dirty="0" smtClean="0"/>
          </a:p>
          <a:p>
            <a:r>
              <a:rPr lang="en-US" b="1" dirty="0" err="1" smtClean="0"/>
              <a:t>Reg</a:t>
            </a:r>
            <a:r>
              <a:rPr lang="en-US" b="1" dirty="0" smtClean="0"/>
              <a:t> D deals are the most common private placement vehicle.</a:t>
            </a:r>
          </a:p>
          <a:p>
            <a:r>
              <a:rPr lang="en-US" b="1" dirty="0" smtClean="0"/>
              <a:t>Investors </a:t>
            </a:r>
            <a:r>
              <a:rPr lang="en-US" b="1" dirty="0"/>
              <a:t>involved in private placements are usually large banks, mutual funds, insurance companies and pension funds. </a:t>
            </a:r>
            <a:endParaRPr lang="en-US" b="1" dirty="0" smtClean="0"/>
          </a:p>
          <a:p>
            <a:r>
              <a:rPr lang="en-US" b="1" dirty="0" smtClean="0"/>
              <a:t>Private </a:t>
            </a:r>
            <a:r>
              <a:rPr lang="en-US" b="1" dirty="0"/>
              <a:t>placement is the opposite of a public issue, in which securities are made available for sale on the open market. </a:t>
            </a:r>
          </a:p>
          <a:p>
            <a:endParaRPr lang="en-US" b="1"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normAutofit fontScale="62500" lnSpcReduction="20000"/>
          </a:bodyPr>
          <a:lstStyle/>
          <a:p>
            <a:r>
              <a:rPr lang="en-US" b="1" dirty="0" smtClean="0"/>
              <a:t>Enforcement cases involving private placements, and more specifically Regulation D, Rule 506 offerings, regularly take the number 1 spot on the NASAA enforcement survey. </a:t>
            </a:r>
          </a:p>
          <a:p>
            <a:r>
              <a:rPr lang="en-US" b="1" dirty="0" smtClean="0"/>
              <a:t>Recent examples of private placement fraud: </a:t>
            </a:r>
          </a:p>
          <a:p>
            <a:pPr lvl="1"/>
            <a:r>
              <a:rPr lang="en-US" sz="1900" b="1" dirty="0"/>
              <a:t>Stanford International Bank running a </a:t>
            </a:r>
            <a:r>
              <a:rPr lang="en-US" sz="1900" b="1" dirty="0" smtClean="0"/>
              <a:t>massive </a:t>
            </a:r>
            <a:r>
              <a:rPr lang="en-US" sz="1900" b="1" dirty="0"/>
              <a:t>Ponzi </a:t>
            </a:r>
            <a:r>
              <a:rPr lang="en-US" sz="1900" b="1" dirty="0" smtClean="0"/>
              <a:t>scheme </a:t>
            </a:r>
            <a:r>
              <a:rPr lang="en-US" sz="1900" b="1" dirty="0"/>
              <a:t>and offering phony CDs via private placement deals totaling $2.7 billion.</a:t>
            </a:r>
          </a:p>
          <a:p>
            <a:pPr lvl="1"/>
            <a:r>
              <a:rPr lang="en-US" sz="1900" b="1" dirty="0"/>
              <a:t>Provident Royalties, LLC engaging in fraud and Ponzi scheme related to $485 million in oil and gas </a:t>
            </a:r>
            <a:r>
              <a:rPr lang="en-US" sz="1900" b="1" dirty="0" smtClean="0"/>
              <a:t>limited partnerships</a:t>
            </a:r>
          </a:p>
          <a:p>
            <a:pPr lvl="1"/>
            <a:r>
              <a:rPr lang="en-US" sz="1900" b="1" dirty="0"/>
              <a:t>Medical Capital Holdings Inc. engaging in fraud accounting for an estimated $1.2 billion in investor losses from the sale of private securities in the form of notes on medical receivables</a:t>
            </a:r>
            <a:r>
              <a:rPr lang="en-US" sz="1900" b="1" dirty="0" smtClean="0"/>
              <a:t>.</a:t>
            </a:r>
          </a:p>
          <a:p>
            <a:pPr lvl="1"/>
            <a:r>
              <a:rPr lang="en-US" sz="1900" b="1" dirty="0"/>
              <a:t>DBSI Inc. promoting a $600 million Ponzi scheme related to the sale of fraudulent tenants-in-common real estate exchange products</a:t>
            </a:r>
            <a:r>
              <a:rPr lang="en-US" sz="1900" b="1" dirty="0" smtClean="0"/>
              <a:t>.</a:t>
            </a:r>
            <a:endParaRPr lang="en-US" sz="1900" b="1" dirty="0"/>
          </a:p>
          <a:p>
            <a:pPr lvl="1"/>
            <a:endParaRPr lang="en-US" sz="19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215978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Crowdfunding</a:t>
            </a:r>
            <a:endParaRPr lang="en-US" dirty="0"/>
          </a:p>
        </p:txBody>
      </p:sp>
      <p:sp>
        <p:nvSpPr>
          <p:cNvPr id="3" name="Text Placeholder 2"/>
          <p:cNvSpPr>
            <a:spLocks noGrp="1"/>
          </p:cNvSpPr>
          <p:nvPr>
            <p:ph type="body" idx="1"/>
          </p:nvPr>
        </p:nvSpPr>
        <p:spPr/>
        <p:txBody>
          <a:bodyPr/>
          <a:lstStyle/>
          <a:p>
            <a:r>
              <a:rPr lang="en-US" dirty="0" smtClean="0"/>
              <a:t>Crowdfunding</a:t>
            </a:r>
            <a:endParaRPr lang="en-US" dirty="0"/>
          </a:p>
        </p:txBody>
      </p:sp>
      <p:sp>
        <p:nvSpPr>
          <p:cNvPr id="4" name="Content Placeholder 3"/>
          <p:cNvSpPr>
            <a:spLocks noGrp="1"/>
          </p:cNvSpPr>
          <p:nvPr>
            <p:ph sz="half" idx="2"/>
          </p:nvPr>
        </p:nvSpPr>
        <p:spPr/>
        <p:txBody>
          <a:bodyPr>
            <a:normAutofit fontScale="55000" lnSpcReduction="20000"/>
          </a:bodyPr>
          <a:lstStyle/>
          <a:p>
            <a:r>
              <a:rPr lang="en-US" sz="2600" b="1" dirty="0"/>
              <a:t>Crowdfunding is </a:t>
            </a:r>
            <a:r>
              <a:rPr lang="en-US" sz="2600" b="1" dirty="0" smtClean="0"/>
              <a:t>funding through a </a:t>
            </a:r>
            <a:r>
              <a:rPr lang="en-US" sz="2600" b="1" dirty="0"/>
              <a:t>large pool of backers—the "crowd"—usually </a:t>
            </a:r>
            <a:r>
              <a:rPr lang="en-US" sz="2600" b="1" dirty="0" smtClean="0"/>
              <a:t>online through a </a:t>
            </a:r>
            <a:r>
              <a:rPr lang="en-US" sz="2600" b="1" dirty="0"/>
              <a:t>web platform. </a:t>
            </a:r>
            <a:endParaRPr lang="en-US" sz="2600" b="1" dirty="0" smtClean="0"/>
          </a:p>
          <a:p>
            <a:r>
              <a:rPr lang="en-US" sz="2600" b="1" dirty="0" smtClean="0"/>
              <a:t>4 types </a:t>
            </a:r>
          </a:p>
          <a:p>
            <a:pPr lvl="1"/>
            <a:r>
              <a:rPr lang="en-US" sz="2600" b="1" dirty="0" smtClean="0"/>
              <a:t>Donation-based in </a:t>
            </a:r>
            <a:r>
              <a:rPr lang="en-US" sz="2600" b="1" dirty="0"/>
              <a:t>which the backers essentially donate money to support a cause</a:t>
            </a:r>
            <a:r>
              <a:rPr lang="en-US" sz="2600" b="1" dirty="0" smtClean="0"/>
              <a:t>. </a:t>
            </a:r>
          </a:p>
          <a:p>
            <a:pPr lvl="1"/>
            <a:r>
              <a:rPr lang="en-US" sz="2600" b="1" dirty="0" smtClean="0"/>
              <a:t>Reward-based in </a:t>
            </a:r>
            <a:r>
              <a:rPr lang="en-US" sz="2600" b="1" dirty="0"/>
              <a:t>which the backer receives a reward with a clear monetary value in exchange of the pledge. The reward is often a product or a pre-series item that the backer helped producing by pledging money. </a:t>
            </a:r>
            <a:endParaRPr lang="en-US" sz="2600" b="1" dirty="0" smtClean="0"/>
          </a:p>
          <a:p>
            <a:pPr lvl="1"/>
            <a:r>
              <a:rPr lang="en-US" sz="2600" b="1" dirty="0" smtClean="0"/>
              <a:t>Credit-based in </a:t>
            </a:r>
            <a:r>
              <a:rPr lang="en-US" sz="2600" b="1" dirty="0"/>
              <a:t>which the backer lends the money and receives an interest rate in </a:t>
            </a:r>
            <a:r>
              <a:rPr lang="en-US" sz="2600" b="1" dirty="0" smtClean="0"/>
              <a:t>exchange. </a:t>
            </a:r>
          </a:p>
          <a:p>
            <a:pPr lvl="1"/>
            <a:r>
              <a:rPr lang="en-US" sz="2600" b="1" dirty="0" smtClean="0"/>
              <a:t>Equity-based in </a:t>
            </a:r>
            <a:r>
              <a:rPr lang="en-US" sz="2600" b="1" dirty="0"/>
              <a:t>which the backer receives shares of a company in exchange of the money pledged. In this case the money is pledged in the form of risk capital.</a:t>
            </a:r>
            <a:endParaRPr lang="en-US" sz="2600" b="1" dirty="0" smtClean="0"/>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pPr marL="0" indent="0">
              <a:buNone/>
            </a:pPr>
            <a:r>
              <a:rPr lang="en-US" sz="1400" dirty="0"/>
              <a:t>http://crowdfundingheroes.com/fun/cartoon-no-i-dont-think-nasa</a:t>
            </a:r>
            <a:endParaRPr lang="en-US" sz="1400"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946" y="2836984"/>
            <a:ext cx="2438400"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235478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alternative investment?</a:t>
            </a:r>
            <a:endParaRPr lang="en-US" dirty="0"/>
          </a:p>
        </p:txBody>
      </p:sp>
      <p:sp>
        <p:nvSpPr>
          <p:cNvPr id="3" name="Content Placeholder 2"/>
          <p:cNvSpPr>
            <a:spLocks noGrp="1"/>
          </p:cNvSpPr>
          <p:nvPr>
            <p:ph idx="1"/>
          </p:nvPr>
        </p:nvSpPr>
        <p:spPr/>
        <p:txBody>
          <a:bodyPr/>
          <a:lstStyle/>
          <a:p>
            <a:r>
              <a:rPr lang="en-US" b="1" dirty="0" smtClean="0"/>
              <a:t>There is no universally accepted definition of alternative investments, but the term typically refers to an investment in asset classes other than the traditional classes of stocks, bonds, cash, and cash equivalents.</a:t>
            </a:r>
          </a:p>
          <a:p>
            <a:r>
              <a:rPr lang="en-US" b="1" dirty="0" smtClean="0"/>
              <a:t>It can be something as simple as an investment in a single asset class like gold, art, and coins or can be an investment in a very complex investment product or strategy like pooled investment vehicles, structured products, and direct participation programs like REITs and oil and gas partnerships.</a:t>
            </a:r>
            <a:endParaRPr lang="en-US" b="1"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450010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Marketing  (MLM)</a:t>
            </a:r>
            <a:endParaRPr lang="en-US" dirty="0"/>
          </a:p>
        </p:txBody>
      </p:sp>
      <p:sp>
        <p:nvSpPr>
          <p:cNvPr id="3" name="Text Placeholder 2"/>
          <p:cNvSpPr>
            <a:spLocks noGrp="1"/>
          </p:cNvSpPr>
          <p:nvPr>
            <p:ph type="body" idx="1"/>
          </p:nvPr>
        </p:nvSpPr>
        <p:spPr/>
        <p:txBody>
          <a:bodyPr/>
          <a:lstStyle/>
          <a:p>
            <a:r>
              <a:rPr lang="en-US" dirty="0" smtClean="0"/>
              <a:t>Multi-level Marketing (or Network Marketing)</a:t>
            </a:r>
            <a:endParaRPr lang="en-US" dirty="0"/>
          </a:p>
        </p:txBody>
      </p:sp>
      <p:sp>
        <p:nvSpPr>
          <p:cNvPr id="4" name="Content Placeholder 3"/>
          <p:cNvSpPr>
            <a:spLocks noGrp="1"/>
          </p:cNvSpPr>
          <p:nvPr>
            <p:ph sz="half" idx="2"/>
          </p:nvPr>
        </p:nvSpPr>
        <p:spPr/>
        <p:txBody>
          <a:bodyPr/>
          <a:lstStyle/>
          <a:p>
            <a:r>
              <a:rPr lang="en-US" b="1" dirty="0"/>
              <a:t>In an MLM program, </a:t>
            </a:r>
            <a:r>
              <a:rPr lang="en-US" b="1" dirty="0" smtClean="0"/>
              <a:t>commissions are paid </a:t>
            </a:r>
            <a:r>
              <a:rPr lang="en-US" b="1" dirty="0"/>
              <a:t>for products or services that you and the distributors in your "</a:t>
            </a:r>
            <a:r>
              <a:rPr lang="en-US" b="1" dirty="0" err="1"/>
              <a:t>downline</a:t>
            </a:r>
            <a:r>
              <a:rPr lang="en-US" b="1" dirty="0"/>
              <a:t>" (i.e., participants you recruit and their recruits) sell to others</a:t>
            </a:r>
            <a:r>
              <a:rPr lang="en-US" b="1" dirty="0" smtClean="0"/>
              <a:t>.</a:t>
            </a:r>
          </a:p>
          <a:p>
            <a:r>
              <a:rPr lang="en-US" b="1" dirty="0" smtClean="0"/>
              <a:t>Some programs purport to be MLM but are in fact pyramid schemes.</a:t>
            </a:r>
            <a:endParaRPr lang="en-US" b="1"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normAutofit lnSpcReduction="10000"/>
          </a:bodyPr>
          <a:lstStyle/>
          <a:p>
            <a:endParaRPr lang="en-US" b="1" dirty="0" smtClean="0"/>
          </a:p>
          <a:p>
            <a:r>
              <a:rPr lang="en-US" b="1" dirty="0" smtClean="0"/>
              <a:t>Legitimate MLM opportunities involve the payment of commissions involving the sale of products to third parties.  </a:t>
            </a:r>
          </a:p>
          <a:p>
            <a:r>
              <a:rPr lang="en-US" b="1" dirty="0" smtClean="0"/>
              <a:t>Pyramid schemes make money primarily through signing up new recruits to purchase a package of goods or services and not from product sales. </a:t>
            </a:r>
          </a:p>
          <a:p>
            <a:r>
              <a:rPr lang="en-US" b="1" dirty="0" smtClean="0"/>
              <a:t>Recent regulatory actions filed against </a:t>
            </a:r>
            <a:r>
              <a:rPr lang="en-US" b="1" dirty="0" err="1" smtClean="0"/>
              <a:t>Telexfree</a:t>
            </a:r>
            <a:r>
              <a:rPr lang="en-US" b="1" dirty="0" smtClean="0"/>
              <a:t>.</a:t>
            </a:r>
          </a:p>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40BAD2"/>
                </a:solidFill>
              </a:rPr>
              <a:pPr/>
              <a:t>20</a:t>
            </a:fld>
            <a:endParaRPr lang="en-US" dirty="0">
              <a:solidFill>
                <a:srgbClr val="40BAD2"/>
              </a:solidFill>
            </a:endParaRPr>
          </a:p>
        </p:txBody>
      </p:sp>
    </p:spTree>
    <p:extLst>
      <p:ext uri="{BB962C8B-B14F-4D97-AF65-F5344CB8AC3E}">
        <p14:creationId xmlns:p14="http://schemas.microsoft.com/office/powerpoint/2010/main" val="2673527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Hedge Funds</a:t>
            </a:r>
            <a:endParaRPr lang="en-US" dirty="0"/>
          </a:p>
        </p:txBody>
      </p:sp>
      <p:sp>
        <p:nvSpPr>
          <p:cNvPr id="5" name="Text Placeholder 4"/>
          <p:cNvSpPr>
            <a:spLocks noGrp="1"/>
          </p:cNvSpPr>
          <p:nvPr>
            <p:ph type="body" idx="1"/>
          </p:nvPr>
        </p:nvSpPr>
        <p:spPr/>
        <p:txBody>
          <a:bodyPr/>
          <a:lstStyle/>
          <a:p>
            <a:r>
              <a:rPr lang="en-US" dirty="0" smtClean="0"/>
              <a:t>Hedge Fund</a:t>
            </a:r>
            <a:endParaRPr lang="en-US" dirty="0"/>
          </a:p>
        </p:txBody>
      </p:sp>
      <p:sp>
        <p:nvSpPr>
          <p:cNvPr id="6" name="Content Placeholder 5"/>
          <p:cNvSpPr>
            <a:spLocks noGrp="1"/>
          </p:cNvSpPr>
          <p:nvPr>
            <p:ph sz="half" idx="2"/>
          </p:nvPr>
        </p:nvSpPr>
        <p:spPr/>
        <p:txBody>
          <a:bodyPr/>
          <a:lstStyle/>
          <a:p>
            <a:r>
              <a:rPr lang="en-US" b="1" dirty="0" smtClean="0"/>
              <a:t>Private pools of investment capital</a:t>
            </a:r>
          </a:p>
          <a:p>
            <a:r>
              <a:rPr lang="en-US" b="1" dirty="0" smtClean="0"/>
              <a:t>Broad flexibility to buy or sell a wide range of assets</a:t>
            </a:r>
          </a:p>
          <a:p>
            <a:r>
              <a:rPr lang="en-US" b="1" dirty="0" smtClean="0"/>
              <a:t>Seek to profit from market inefficiencies – often use leverage</a:t>
            </a:r>
            <a:endParaRPr lang="en-US" b="1" dirty="0"/>
          </a:p>
        </p:txBody>
      </p:sp>
      <p:sp>
        <p:nvSpPr>
          <p:cNvPr id="7" name="Text Placeholder 6"/>
          <p:cNvSpPr>
            <a:spLocks noGrp="1"/>
          </p:cNvSpPr>
          <p:nvPr>
            <p:ph type="body" sz="quarter" idx="3"/>
          </p:nvPr>
        </p:nvSpPr>
        <p:spPr/>
        <p:txBody>
          <a:bodyPr/>
          <a:lstStyle/>
          <a:p>
            <a:r>
              <a:rPr lang="en-US" dirty="0" smtClean="0"/>
              <a:t>Commentary</a:t>
            </a:r>
            <a:endParaRPr lang="en-US" dirty="0"/>
          </a:p>
        </p:txBody>
      </p:sp>
      <p:sp>
        <p:nvSpPr>
          <p:cNvPr id="8" name="Content Placeholder 7"/>
          <p:cNvSpPr>
            <a:spLocks noGrp="1"/>
          </p:cNvSpPr>
          <p:nvPr>
            <p:ph sz="quarter" idx="4"/>
          </p:nvPr>
        </p:nvSpPr>
        <p:spPr/>
        <p:txBody>
          <a:bodyPr/>
          <a:lstStyle/>
          <a:p>
            <a:r>
              <a:rPr lang="en-US" dirty="0" smtClean="0"/>
              <a:t>Advisers to hedge funds may be required to register or file reports with one or more U.S. jurisdictions or the SEC.</a:t>
            </a:r>
          </a:p>
          <a:p>
            <a:r>
              <a:rPr lang="en-US" dirty="0" smtClean="0">
                <a:hlinkClick r:id="rId2"/>
              </a:rPr>
              <a:t>http</a:t>
            </a:r>
            <a:r>
              <a:rPr lang="en-US" dirty="0">
                <a:hlinkClick r:id="rId2"/>
              </a:rPr>
              <a:t>://hf-implode.com</a:t>
            </a:r>
            <a:r>
              <a:rPr lang="en-US" dirty="0" smtClean="0">
                <a:hlinkClick r:id="rId2"/>
              </a:rPr>
              <a:t>/</a:t>
            </a:r>
            <a:endParaRPr lang="en-US" dirty="0" smtClean="0"/>
          </a:p>
          <a:p>
            <a:endParaRPr lang="en-US" dirty="0" smtClean="0"/>
          </a:p>
          <a:p>
            <a:pPr marL="0" indent="0">
              <a:buNone/>
            </a:pP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990" y="4155697"/>
            <a:ext cx="2659134" cy="54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3307961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Non-Traded REITs</a:t>
            </a:r>
            <a:endParaRPr lang="en-US" dirty="0"/>
          </a:p>
        </p:txBody>
      </p:sp>
      <p:sp>
        <p:nvSpPr>
          <p:cNvPr id="3" name="Text Placeholder 2"/>
          <p:cNvSpPr>
            <a:spLocks noGrp="1"/>
          </p:cNvSpPr>
          <p:nvPr>
            <p:ph type="body" idx="1"/>
          </p:nvPr>
        </p:nvSpPr>
        <p:spPr/>
        <p:txBody>
          <a:bodyPr/>
          <a:lstStyle/>
          <a:p>
            <a:r>
              <a:rPr lang="en-US" dirty="0" smtClean="0"/>
              <a:t>Non-Traded REITS</a:t>
            </a:r>
            <a:endParaRPr lang="en-US" dirty="0"/>
          </a:p>
        </p:txBody>
      </p:sp>
      <p:sp>
        <p:nvSpPr>
          <p:cNvPr id="4" name="Content Placeholder 3"/>
          <p:cNvSpPr>
            <a:spLocks noGrp="1"/>
          </p:cNvSpPr>
          <p:nvPr>
            <p:ph sz="half" idx="2"/>
          </p:nvPr>
        </p:nvSpPr>
        <p:spPr/>
        <p:txBody>
          <a:bodyPr>
            <a:normAutofit fontScale="92500"/>
          </a:bodyPr>
          <a:lstStyle/>
          <a:p>
            <a:r>
              <a:rPr lang="en-US" b="1" dirty="0"/>
              <a:t>A form of real estate investment method that is designed to reduce or eliminate tax while providing returns on real estate. </a:t>
            </a:r>
            <a:endParaRPr lang="en-US" b="1" dirty="0" smtClean="0"/>
          </a:p>
          <a:p>
            <a:r>
              <a:rPr lang="en-US" b="1" dirty="0" smtClean="0"/>
              <a:t>A </a:t>
            </a:r>
            <a:r>
              <a:rPr lang="en-US" b="1" dirty="0"/>
              <a:t>non-traded REIT does not trade on a securities </a:t>
            </a:r>
            <a:r>
              <a:rPr lang="en-US" b="1" dirty="0" smtClean="0"/>
              <a:t>exchange and is </a:t>
            </a:r>
            <a:r>
              <a:rPr lang="en-US" b="1" dirty="0"/>
              <a:t>quite illiquid for long periods of time. </a:t>
            </a:r>
            <a:endParaRPr lang="en-US" b="1" dirty="0" smtClean="0"/>
          </a:p>
          <a:p>
            <a:r>
              <a:rPr lang="en-US" b="1" dirty="0" smtClean="0"/>
              <a:t>Front-end </a:t>
            </a:r>
            <a:r>
              <a:rPr lang="en-US" b="1" dirty="0"/>
              <a:t>fees can be as much as 15%, much higher than a traded REIT due to its limited secondary market. </a:t>
            </a:r>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b="1" dirty="0" smtClean="0"/>
              <a:t>State regulators in Massachusetts initiated enforcement actions against 6 BDs for violations involving non-traded REITs.  The firms settled the cases by offering restitution to investors and paid fines of nearly $1.5 million.</a:t>
            </a:r>
          </a:p>
          <a:p>
            <a:r>
              <a:rPr lang="en-US" b="1" dirty="0" smtClean="0"/>
              <a:t>Ohio regulators took an enforcement against Steadfast Income REIT.</a:t>
            </a:r>
            <a:endParaRPr lang="en-US" b="1"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162333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Equity Funds</a:t>
            </a:r>
            <a:endParaRPr lang="en-US" dirty="0"/>
          </a:p>
        </p:txBody>
      </p:sp>
      <p:sp>
        <p:nvSpPr>
          <p:cNvPr id="3" name="Text Placeholder 2"/>
          <p:cNvSpPr>
            <a:spLocks noGrp="1"/>
          </p:cNvSpPr>
          <p:nvPr>
            <p:ph type="body" idx="1"/>
          </p:nvPr>
        </p:nvSpPr>
        <p:spPr/>
        <p:txBody>
          <a:bodyPr/>
          <a:lstStyle/>
          <a:p>
            <a:r>
              <a:rPr lang="en-US" dirty="0" smtClean="0"/>
              <a:t>Private Equity Funds</a:t>
            </a:r>
            <a:endParaRPr lang="en-US" dirty="0"/>
          </a:p>
        </p:txBody>
      </p:sp>
      <p:sp>
        <p:nvSpPr>
          <p:cNvPr id="4" name="Content Placeholder 3"/>
          <p:cNvSpPr>
            <a:spLocks noGrp="1"/>
          </p:cNvSpPr>
          <p:nvPr>
            <p:ph sz="half" idx="2"/>
          </p:nvPr>
        </p:nvSpPr>
        <p:spPr/>
        <p:txBody>
          <a:bodyPr/>
          <a:lstStyle/>
          <a:p>
            <a:r>
              <a:rPr lang="en-US" b="1" dirty="0" smtClean="0"/>
              <a:t>Ownership of company that is not publicly owned, quoted or traded on a stock exchange.</a:t>
            </a:r>
          </a:p>
          <a:p>
            <a:r>
              <a:rPr lang="en-US" b="1" dirty="0" smtClean="0"/>
              <a:t>Targeted to a company, helping it grow, change, finance an acquisition, or go public.</a:t>
            </a:r>
            <a:endParaRPr lang="en-US" b="1"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sz="1200" dirty="0">
                <a:hlinkClick r:id="rId2"/>
              </a:rPr>
              <a:t>http://</a:t>
            </a:r>
            <a:r>
              <a:rPr lang="en-US" sz="1200" dirty="0" smtClean="0">
                <a:hlinkClick r:id="rId2"/>
              </a:rPr>
              <a:t>www.economist.com/news/finance-and-economics/21600982-firms-pioneered-private-equity-are-becoming-duller-barbarians-middle</a:t>
            </a:r>
            <a:endParaRPr lang="en-US" sz="12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382" y="2918314"/>
            <a:ext cx="2676848"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1042041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Development Companies (BDCs)</a:t>
            </a:r>
            <a:endParaRPr lang="en-US" dirty="0"/>
          </a:p>
        </p:txBody>
      </p:sp>
      <p:sp>
        <p:nvSpPr>
          <p:cNvPr id="3" name="Text Placeholder 2"/>
          <p:cNvSpPr>
            <a:spLocks noGrp="1"/>
          </p:cNvSpPr>
          <p:nvPr>
            <p:ph type="body" idx="1"/>
          </p:nvPr>
        </p:nvSpPr>
        <p:spPr/>
        <p:txBody>
          <a:bodyPr/>
          <a:lstStyle/>
          <a:p>
            <a:r>
              <a:rPr lang="en-US" dirty="0" smtClean="0"/>
              <a:t>Business Development Companies</a:t>
            </a:r>
            <a:endParaRPr lang="en-US" dirty="0"/>
          </a:p>
        </p:txBody>
      </p:sp>
      <p:sp>
        <p:nvSpPr>
          <p:cNvPr id="4" name="Content Placeholder 3"/>
          <p:cNvSpPr>
            <a:spLocks noGrp="1"/>
          </p:cNvSpPr>
          <p:nvPr>
            <p:ph sz="half" idx="2"/>
          </p:nvPr>
        </p:nvSpPr>
        <p:spPr/>
        <p:txBody>
          <a:bodyPr>
            <a:normAutofit fontScale="85000" lnSpcReduction="10000"/>
          </a:bodyPr>
          <a:lstStyle/>
          <a:p>
            <a:r>
              <a:rPr lang="en-US" b="1" dirty="0"/>
              <a:t>R</a:t>
            </a:r>
            <a:r>
              <a:rPr lang="en-US" b="1" dirty="0" smtClean="0"/>
              <a:t>egulated</a:t>
            </a:r>
            <a:r>
              <a:rPr lang="en-US" b="1" dirty="0"/>
              <a:t>, closed-end investment firms that make loans to, and/or invest in small, developing, or financially troubled companies. They’ve stepped into a role than commercial banks vacated during the financial crisis, lending to companies that may not otherwise get financing</a:t>
            </a:r>
            <a:r>
              <a:rPr lang="en-US" b="1" dirty="0" smtClean="0"/>
              <a:t>.</a:t>
            </a:r>
          </a:p>
          <a:p>
            <a:r>
              <a:rPr lang="en-US" b="1" dirty="0" smtClean="0"/>
              <a:t> BDCs </a:t>
            </a:r>
            <a:r>
              <a:rPr lang="en-US" b="1" dirty="0"/>
              <a:t>are very similar to venture capital </a:t>
            </a:r>
            <a:r>
              <a:rPr lang="en-US" b="1" dirty="0" smtClean="0"/>
              <a:t>funds, but can be sold to retail investors. Many </a:t>
            </a:r>
            <a:r>
              <a:rPr lang="en-US" b="1" dirty="0"/>
              <a:t>BDCs are set up much like closed-end investment funds and are actually public companies that are listed on the NYSE, AMEX and Nasdaq. </a:t>
            </a:r>
            <a:endParaRPr lang="en-US" b="1" dirty="0" smtClean="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b="1" dirty="0" smtClean="0"/>
              <a:t>Investors buy </a:t>
            </a:r>
            <a:r>
              <a:rPr lang="en-US" b="1" dirty="0"/>
              <a:t>a piece of the fund reaping the full returns of its investments instead of simply the management company’s </a:t>
            </a:r>
            <a:r>
              <a:rPr lang="en-US" b="1" dirty="0" smtClean="0"/>
              <a:t>share as is the case with traditional venture capital funds.</a:t>
            </a:r>
          </a:p>
          <a:p>
            <a:r>
              <a:rPr lang="en-US" b="1" dirty="0"/>
              <a:t> Today, there are more than 40 business development companies with $40 billion in assets and $25 billion in market capitalization.</a:t>
            </a:r>
          </a:p>
        </p:txBody>
      </p:sp>
      <p:sp>
        <p:nvSpPr>
          <p:cNvPr id="7" name="Slide Number Placeholder 6"/>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633268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A+</a:t>
            </a:r>
            <a:endParaRPr lang="en-US" dirty="0"/>
          </a:p>
        </p:txBody>
      </p:sp>
      <p:sp>
        <p:nvSpPr>
          <p:cNvPr id="3" name="Text Placeholder 2"/>
          <p:cNvSpPr>
            <a:spLocks noGrp="1"/>
          </p:cNvSpPr>
          <p:nvPr>
            <p:ph type="body" idx="1"/>
          </p:nvPr>
        </p:nvSpPr>
        <p:spPr/>
        <p:txBody>
          <a:bodyPr/>
          <a:lstStyle/>
          <a:p>
            <a:r>
              <a:rPr lang="en-US" dirty="0" smtClean="0"/>
              <a:t>Regulation A+</a:t>
            </a:r>
            <a:endParaRPr lang="en-US" dirty="0"/>
          </a:p>
        </p:txBody>
      </p:sp>
      <p:sp>
        <p:nvSpPr>
          <p:cNvPr id="4" name="Content Placeholder 3"/>
          <p:cNvSpPr>
            <a:spLocks noGrp="1"/>
          </p:cNvSpPr>
          <p:nvPr>
            <p:ph sz="half" idx="2"/>
          </p:nvPr>
        </p:nvSpPr>
        <p:spPr/>
        <p:txBody>
          <a:bodyPr>
            <a:normAutofit lnSpcReduction="10000"/>
          </a:bodyPr>
          <a:lstStyle/>
          <a:p>
            <a:r>
              <a:rPr lang="en-US" b="1" dirty="0" smtClean="0"/>
              <a:t>A new </a:t>
            </a:r>
            <a:r>
              <a:rPr lang="en-US" b="1" dirty="0"/>
              <a:t>exemption from </a:t>
            </a:r>
            <a:r>
              <a:rPr lang="en-US" b="1" dirty="0" smtClean="0"/>
              <a:t>the registration </a:t>
            </a:r>
            <a:r>
              <a:rPr lang="en-US" b="1" dirty="0"/>
              <a:t>requirements of the Securities Act of 1933 that would permit nonpublic companies to </a:t>
            </a:r>
            <a:r>
              <a:rPr lang="en-US" b="1" dirty="0" smtClean="0"/>
              <a:t>conduct securities </a:t>
            </a:r>
            <a:r>
              <a:rPr lang="en-US" b="1" dirty="0"/>
              <a:t>offerings of up to $50 million in any rolling 12-month period. </a:t>
            </a:r>
            <a:endParaRPr lang="en-US" b="1" dirty="0" smtClean="0"/>
          </a:p>
          <a:p>
            <a:r>
              <a:rPr lang="en-US" b="1" dirty="0" smtClean="0"/>
              <a:t>Passed as part of the JOBS Act and is designed to provide greater access to small businesses by creating a bridge from private placements to public offerings.</a:t>
            </a:r>
            <a:endParaRPr lang="en-US" b="1"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sz="1600" dirty="0">
                <a:hlinkClick r:id="rId2"/>
              </a:rPr>
              <a:t>http://www.nasaa.org/issues-and-advocacy/issue-brief-regulation-a</a:t>
            </a:r>
            <a:r>
              <a:rPr lang="en-US" sz="1600" dirty="0" smtClean="0">
                <a:hlinkClick r:id="rId2"/>
              </a:rPr>
              <a:t>/</a:t>
            </a:r>
            <a:endParaRPr lang="en-US" sz="1600"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a:p>
          <a:p>
            <a:endParaRPr lang="en-US" dirty="0" smtClean="0"/>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972" y="3141785"/>
            <a:ext cx="3415610"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4095364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&amp; Gas Partnerships</a:t>
            </a:r>
            <a:endParaRPr lang="en-US" dirty="0"/>
          </a:p>
        </p:txBody>
      </p:sp>
      <p:sp>
        <p:nvSpPr>
          <p:cNvPr id="3" name="Text Placeholder 2"/>
          <p:cNvSpPr>
            <a:spLocks noGrp="1"/>
          </p:cNvSpPr>
          <p:nvPr>
            <p:ph type="body" idx="1"/>
          </p:nvPr>
        </p:nvSpPr>
        <p:spPr/>
        <p:txBody>
          <a:bodyPr/>
          <a:lstStyle/>
          <a:p>
            <a:r>
              <a:rPr lang="en-US" dirty="0" smtClean="0"/>
              <a:t>Oil and Gas Partnerships</a:t>
            </a:r>
            <a:endParaRPr lang="en-US" dirty="0"/>
          </a:p>
        </p:txBody>
      </p:sp>
      <p:sp>
        <p:nvSpPr>
          <p:cNvPr id="4" name="Content Placeholder 3"/>
          <p:cNvSpPr>
            <a:spLocks noGrp="1"/>
          </p:cNvSpPr>
          <p:nvPr>
            <p:ph sz="half" idx="2"/>
          </p:nvPr>
        </p:nvSpPr>
        <p:spPr/>
        <p:txBody>
          <a:bodyPr>
            <a:normAutofit fontScale="62500" lnSpcReduction="20000"/>
          </a:bodyPr>
          <a:lstStyle/>
          <a:p>
            <a:r>
              <a:rPr lang="en-US" b="1" dirty="0"/>
              <a:t>Oil and gas investments take many forms, including limited partnership interests, ownership of fractional undivided interests in leases, and general partnerships. </a:t>
            </a:r>
            <a:endParaRPr lang="en-US" b="1" dirty="0" smtClean="0"/>
          </a:p>
          <a:p>
            <a:r>
              <a:rPr lang="en-US" b="1" dirty="0" smtClean="0"/>
              <a:t>True </a:t>
            </a:r>
            <a:r>
              <a:rPr lang="en-US" b="1" dirty="0"/>
              <a:t>general partnerships in which investors actively participate in the operations of the venture are not securities. </a:t>
            </a:r>
          </a:p>
          <a:p>
            <a:r>
              <a:rPr lang="en-US" b="1" dirty="0"/>
              <a:t>In a drilling limited partnership, an oil or gas company sells partnership units to investors and uses the money it raises to lease property and drill wells. In return for managing the project, the sponsor company usually takes an upfront fee that averages about 15-16% of one’s investment (commonly referred to as tangible and intangible drilling costs) and also shares in a percentage of any revenue generated. In return, the promoter offers the investor the prospect of a substantial first year tax write-off and quarterly cash distributions from the sale of any oil and gas the partnership finds until the wells run dry</a:t>
            </a:r>
            <a:r>
              <a:rPr lang="en-US" b="1" dirty="0" smtClean="0"/>
              <a:t>.</a:t>
            </a:r>
            <a:endParaRPr lang="en-US" b="1"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normAutofit lnSpcReduction="10000"/>
          </a:bodyPr>
          <a:lstStyle/>
          <a:p>
            <a:r>
              <a:rPr lang="en-US" b="1" dirty="0" smtClean="0"/>
              <a:t>Enforcement actions involving investments in oil and gas ventures also regularly appear on the NASAA enforcement survey.</a:t>
            </a:r>
          </a:p>
          <a:p>
            <a:r>
              <a:rPr lang="en-US" b="1" dirty="0" smtClean="0"/>
              <a:t>It is not uncommon for promoters to structure the deals as “general partnerships” or “joint ventures” in order to evade the review and registration process of the securities laws.</a:t>
            </a:r>
            <a:endParaRPr lang="en-US" b="1"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194813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a:t>
            </a:r>
            <a:endParaRPr lang="en-US" dirty="0"/>
          </a:p>
        </p:txBody>
      </p:sp>
      <p:sp>
        <p:nvSpPr>
          <p:cNvPr id="3" name="Text Placeholder 2"/>
          <p:cNvSpPr>
            <a:spLocks noGrp="1"/>
          </p:cNvSpPr>
          <p:nvPr>
            <p:ph type="body" idx="1"/>
          </p:nvPr>
        </p:nvSpPr>
        <p:spPr/>
        <p:txBody>
          <a:bodyPr/>
          <a:lstStyle/>
          <a:p>
            <a:r>
              <a:rPr lang="en-US" dirty="0" smtClean="0"/>
              <a:t>Derivatives</a:t>
            </a:r>
            <a:endParaRPr lang="en-US" dirty="0"/>
          </a:p>
        </p:txBody>
      </p:sp>
      <p:sp>
        <p:nvSpPr>
          <p:cNvPr id="4" name="Content Placeholder 3"/>
          <p:cNvSpPr>
            <a:spLocks noGrp="1"/>
          </p:cNvSpPr>
          <p:nvPr>
            <p:ph sz="half" idx="2"/>
          </p:nvPr>
        </p:nvSpPr>
        <p:spPr/>
        <p:txBody>
          <a:bodyPr>
            <a:normAutofit fontScale="70000" lnSpcReduction="20000"/>
          </a:bodyPr>
          <a:lstStyle/>
          <a:p>
            <a:r>
              <a:rPr lang="en-US" b="1" dirty="0" smtClean="0"/>
              <a:t>Contracts entered into for the purpose of exchanging value on underlying securities or assets.</a:t>
            </a:r>
          </a:p>
          <a:p>
            <a:r>
              <a:rPr lang="en-US" b="1" dirty="0" smtClean="0"/>
              <a:t>Used for operational efficiency or to control transaction costs.</a:t>
            </a:r>
          </a:p>
          <a:p>
            <a:r>
              <a:rPr lang="en-US" b="1" dirty="0" smtClean="0"/>
              <a:t>Security whose </a:t>
            </a:r>
            <a:r>
              <a:rPr lang="en-US" b="1" dirty="0"/>
              <a:t>income payments and value is derived from and collateralized (or "backed") by a specified pool of underlying assets. </a:t>
            </a:r>
          </a:p>
          <a:p>
            <a:r>
              <a:rPr lang="en-US" b="1" dirty="0"/>
              <a:t>The pool of assets is typically a group of small and illiquid assets which are unable to be sold individually. Pooling the assets into financial instruments allows them to be sold to general investors, a process called securitization, and allows the risk of investing in the underlying assets to be diversified because each security will represent a fraction of the total value of the diverse pool of underlying assets. </a:t>
            </a:r>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a:xfrm>
            <a:off x="7806740" y="1930936"/>
            <a:ext cx="3474720" cy="4023360"/>
          </a:xfrm>
        </p:spPr>
        <p:txBody>
          <a:bodyPr/>
          <a:lstStyle/>
          <a:p>
            <a:r>
              <a:rPr lang="en-US" sz="1800" dirty="0" smtClean="0"/>
              <a:t>ABS – Asset-backed securities</a:t>
            </a:r>
          </a:p>
          <a:p>
            <a:r>
              <a:rPr lang="en-US" sz="1800" dirty="0" smtClean="0"/>
              <a:t>MBS – Mortgage Backed Securities</a:t>
            </a:r>
          </a:p>
          <a:p>
            <a:r>
              <a:rPr lang="en-US" sz="1800" dirty="0" smtClean="0"/>
              <a:t>CDO – Collateralized Debt Obligations</a:t>
            </a:r>
          </a:p>
          <a:p>
            <a:endParaRPr lang="en-US" dirty="0"/>
          </a:p>
          <a:p>
            <a:endParaRPr lang="en-US" dirty="0" smtClean="0"/>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328" y="3977054"/>
            <a:ext cx="2775857"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4FAB73BC-B049-4115-A692-8D63A059BFB8}" type="slidenum">
              <a:rPr lang="en-US" smtClean="0"/>
              <a:pPr/>
              <a:t>27</a:t>
            </a:fld>
            <a:endParaRPr lang="en-US" dirty="0"/>
          </a:p>
        </p:txBody>
      </p:sp>
    </p:spTree>
    <p:extLst>
      <p:ext uri="{BB962C8B-B14F-4D97-AF65-F5344CB8AC3E}">
        <p14:creationId xmlns:p14="http://schemas.microsoft.com/office/powerpoint/2010/main" val="3007747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Futures</a:t>
            </a:r>
            <a:endParaRPr lang="en-US" dirty="0"/>
          </a:p>
        </p:txBody>
      </p:sp>
      <p:sp>
        <p:nvSpPr>
          <p:cNvPr id="3" name="Text Placeholder 2"/>
          <p:cNvSpPr>
            <a:spLocks noGrp="1"/>
          </p:cNvSpPr>
          <p:nvPr>
            <p:ph type="body" idx="1"/>
          </p:nvPr>
        </p:nvSpPr>
        <p:spPr/>
        <p:txBody>
          <a:bodyPr/>
          <a:lstStyle/>
          <a:p>
            <a:r>
              <a:rPr lang="en-US" dirty="0" smtClean="0"/>
              <a:t>Futures</a:t>
            </a:r>
            <a:endParaRPr lang="en-US" dirty="0"/>
          </a:p>
        </p:txBody>
      </p:sp>
      <p:sp>
        <p:nvSpPr>
          <p:cNvPr id="4" name="Content Placeholder 3"/>
          <p:cNvSpPr>
            <a:spLocks noGrp="1"/>
          </p:cNvSpPr>
          <p:nvPr>
            <p:ph sz="half" idx="2"/>
          </p:nvPr>
        </p:nvSpPr>
        <p:spPr/>
        <p:txBody>
          <a:bodyPr/>
          <a:lstStyle/>
          <a:p>
            <a:r>
              <a:rPr lang="en-US" dirty="0" smtClean="0"/>
              <a:t>Futures are standardized financial contracts between two counterparties where buyer agrees to buy an underlying asset at a pre-determined future date and price.</a:t>
            </a:r>
          </a:p>
          <a:p>
            <a:r>
              <a:rPr lang="en-US" dirty="0" smtClean="0"/>
              <a:t>Often used in conjunction with long/short strategy.  Invest long on assets expected to increase in value; short assets expected to decrease.</a:t>
            </a:r>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dirty="0" smtClean="0"/>
              <a:t>State regulators see commodity-related frauds usually involving precious metals or foreign currencies.</a:t>
            </a:r>
          </a:p>
          <a:p>
            <a:r>
              <a:rPr lang="en-US" dirty="0" smtClean="0"/>
              <a:t>At the federal level, the Commodity Futures Trading Commission (CFTC) is charged with regulating transactions involving commodities and futures.</a:t>
            </a:r>
          </a:p>
        </p:txBody>
      </p:sp>
      <p:sp>
        <p:nvSpPr>
          <p:cNvPr id="7" name="Slide Number Placeholder 6"/>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1059547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Products</a:t>
            </a:r>
            <a:endParaRPr lang="en-US" dirty="0"/>
          </a:p>
        </p:txBody>
      </p:sp>
      <p:sp>
        <p:nvSpPr>
          <p:cNvPr id="3" name="Text Placeholder 2"/>
          <p:cNvSpPr>
            <a:spLocks noGrp="1"/>
          </p:cNvSpPr>
          <p:nvPr>
            <p:ph type="body" idx="1"/>
          </p:nvPr>
        </p:nvSpPr>
        <p:spPr/>
        <p:txBody>
          <a:bodyPr/>
          <a:lstStyle/>
          <a:p>
            <a:r>
              <a:rPr lang="en-US" dirty="0" smtClean="0"/>
              <a:t>Structured Products</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Investment </a:t>
            </a:r>
            <a:r>
              <a:rPr lang="en-US" b="1" dirty="0"/>
              <a:t>vehicles based on </a:t>
            </a:r>
            <a:r>
              <a:rPr lang="en-US" b="1" dirty="0" smtClean="0"/>
              <a:t>a </a:t>
            </a:r>
            <a:r>
              <a:rPr lang="en-US" b="1" dirty="0"/>
              <a:t>single security, a basket of securities, an index, a commodity, a debt issuance and/or a foreign currency. </a:t>
            </a:r>
            <a:endParaRPr lang="en-US" b="1" dirty="0" smtClean="0"/>
          </a:p>
          <a:p>
            <a:r>
              <a:rPr lang="en-US" b="1" dirty="0" smtClean="0"/>
              <a:t>Have </a:t>
            </a:r>
            <a:r>
              <a:rPr lang="en-US" b="1" dirty="0"/>
              <a:t>a fixed maturity date and are designed to offer specific risk-return tradeoffs, with </a:t>
            </a:r>
            <a:r>
              <a:rPr lang="en-US" b="1" dirty="0" smtClean="0"/>
              <a:t>complex pre-set </a:t>
            </a:r>
            <a:r>
              <a:rPr lang="en-US" b="1" dirty="0"/>
              <a:t>formulas for both the potential risk and potential return. </a:t>
            </a:r>
          </a:p>
          <a:p>
            <a:r>
              <a:rPr lang="en-US" b="1" dirty="0"/>
              <a:t>Some </a:t>
            </a:r>
            <a:r>
              <a:rPr lang="en-US" b="1" dirty="0" smtClean="0"/>
              <a:t>offer </a:t>
            </a:r>
            <a:r>
              <a:rPr lang="en-US" b="1" dirty="0"/>
              <a:t>protection of the principal–when held to maturity, subject to issuer credit risk, thus offering a lower risk than investing in the underlying asset directly. Others do not guarantee principal, but may provide a partial buffer against loss or offer the potential for enhanced returns. </a:t>
            </a:r>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normAutofit/>
          </a:bodyPr>
          <a:lstStyle/>
          <a:p>
            <a:r>
              <a:rPr lang="en-US" sz="1600" dirty="0">
                <a:hlinkClick r:id="rId2"/>
              </a:rPr>
              <a:t>https://</a:t>
            </a:r>
            <a:r>
              <a:rPr lang="en-US" sz="1600" dirty="0" smtClean="0">
                <a:hlinkClick r:id="rId2"/>
              </a:rPr>
              <a:t>www6.royalbank.com/educationcentre/english/alternative-investments/structured-products.html</a:t>
            </a:r>
            <a:endParaRPr lang="en-US" sz="1600"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030" y="3144715"/>
            <a:ext cx="3810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219290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are big business.</a:t>
            </a:r>
            <a:endParaRPr lang="en-US" dirty="0"/>
          </a:p>
        </p:txBody>
      </p:sp>
      <p:sp>
        <p:nvSpPr>
          <p:cNvPr id="3" name="Content Placeholder 2"/>
          <p:cNvSpPr>
            <a:spLocks noGrp="1"/>
          </p:cNvSpPr>
          <p:nvPr>
            <p:ph idx="1"/>
          </p:nvPr>
        </p:nvSpPr>
        <p:spPr/>
        <p:txBody>
          <a:bodyPr/>
          <a:lstStyle/>
          <a:p>
            <a:r>
              <a:rPr lang="en-US" b="1" dirty="0"/>
              <a:t>According to Towers Watson Consulting Group, the amount of total alternative assets under management in the world </a:t>
            </a:r>
            <a:r>
              <a:rPr lang="en-US" b="1" dirty="0" smtClean="0"/>
              <a:t>topped $5 </a:t>
            </a:r>
            <a:r>
              <a:rPr lang="en-US" b="1" dirty="0"/>
              <a:t>trillion </a:t>
            </a:r>
            <a:r>
              <a:rPr lang="en-US" b="1" dirty="0" smtClean="0"/>
              <a:t>in </a:t>
            </a:r>
            <a:r>
              <a:rPr lang="en-US" b="1" dirty="0"/>
              <a:t>2012.</a:t>
            </a:r>
          </a:p>
          <a:p>
            <a:r>
              <a:rPr lang="en-US" b="1" dirty="0" smtClean="0"/>
              <a:t>About half of alternatives reported in the survey were held in hedge funds.  Hedge </a:t>
            </a:r>
            <a:r>
              <a:rPr lang="en-US" b="1" dirty="0"/>
              <a:t>fund assets under management (AUM) grew to a record $2.6 trillion in 2013. </a:t>
            </a:r>
            <a:endParaRPr lang="en-US" b="1" dirty="0" smtClean="0"/>
          </a:p>
          <a:p>
            <a:r>
              <a:rPr lang="en-US" b="1" dirty="0" smtClean="0"/>
              <a:t>Private </a:t>
            </a:r>
            <a:r>
              <a:rPr lang="en-US" b="1" dirty="0"/>
              <a:t>equity fundraising was also </a:t>
            </a:r>
            <a:r>
              <a:rPr lang="en-US" b="1" dirty="0" smtClean="0"/>
              <a:t>strong</a:t>
            </a:r>
            <a:r>
              <a:rPr lang="en-US" b="1" dirty="0"/>
              <a:t>, </a:t>
            </a:r>
            <a:r>
              <a:rPr lang="en-US" b="1" dirty="0" smtClean="0"/>
              <a:t>raising more </a:t>
            </a:r>
            <a:r>
              <a:rPr lang="en-US" b="1" dirty="0"/>
              <a:t>than $600 </a:t>
            </a:r>
            <a:r>
              <a:rPr lang="en-US" b="1" dirty="0" smtClean="0"/>
              <a:t>billion in 2013.</a:t>
            </a:r>
          </a:p>
          <a:p>
            <a:r>
              <a:rPr lang="en-US" b="1" dirty="0" smtClean="0"/>
              <a:t>According to Morningstar, alternatives are also the fastest growing mutual fund category with assets totaling </a:t>
            </a:r>
            <a:r>
              <a:rPr lang="en-US" b="1" dirty="0"/>
              <a:t>$216.5 billion in </a:t>
            </a:r>
            <a:r>
              <a:rPr lang="en-US" b="1" dirty="0" smtClean="0"/>
              <a:t>2013 </a:t>
            </a:r>
            <a:r>
              <a:rPr lang="en-US" b="1" dirty="0"/>
              <a:t>from a total of 402 </a:t>
            </a:r>
            <a:r>
              <a:rPr lang="en-US" b="1" dirty="0" smtClean="0"/>
              <a:t>funds, compared </a:t>
            </a:r>
            <a:r>
              <a:rPr lang="en-US" b="1" dirty="0"/>
              <a:t>to only $11.2 billion from a total of 77 funds a decade earlier</a:t>
            </a:r>
            <a:r>
              <a:rPr lang="en-US" b="1" dirty="0" smtClean="0"/>
              <a:t>.</a:t>
            </a:r>
            <a:endParaRPr lang="en-US"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40815573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Protected Notes</a:t>
            </a:r>
            <a:endParaRPr lang="en-US" dirty="0"/>
          </a:p>
        </p:txBody>
      </p:sp>
      <p:sp>
        <p:nvSpPr>
          <p:cNvPr id="3" name="Text Placeholder 2"/>
          <p:cNvSpPr>
            <a:spLocks noGrp="1"/>
          </p:cNvSpPr>
          <p:nvPr>
            <p:ph type="body" idx="1"/>
          </p:nvPr>
        </p:nvSpPr>
        <p:spPr/>
        <p:txBody>
          <a:bodyPr/>
          <a:lstStyle/>
          <a:p>
            <a:r>
              <a:rPr lang="en-US" dirty="0" smtClean="0"/>
              <a:t>Principal Protected Notes</a:t>
            </a:r>
            <a:endParaRPr lang="en-US" dirty="0"/>
          </a:p>
        </p:txBody>
      </p:sp>
      <p:sp>
        <p:nvSpPr>
          <p:cNvPr id="4" name="Content Placeholder 3"/>
          <p:cNvSpPr>
            <a:spLocks noGrp="1"/>
          </p:cNvSpPr>
          <p:nvPr>
            <p:ph sz="half" idx="2"/>
          </p:nvPr>
        </p:nvSpPr>
        <p:spPr/>
        <p:txBody>
          <a:bodyPr>
            <a:normAutofit fontScale="85000" lnSpcReduction="20000"/>
          </a:bodyPr>
          <a:lstStyle/>
          <a:p>
            <a:r>
              <a:rPr lang="en-US" b="1" dirty="0" smtClean="0"/>
              <a:t>Also </a:t>
            </a:r>
            <a:r>
              <a:rPr lang="en-US" b="1" dirty="0"/>
              <a:t>known as Guaranteed Linked </a:t>
            </a:r>
            <a:r>
              <a:rPr lang="en-US" b="1" dirty="0" smtClean="0"/>
              <a:t>Notes</a:t>
            </a:r>
          </a:p>
          <a:p>
            <a:r>
              <a:rPr lang="en-US" b="1" dirty="0" smtClean="0"/>
              <a:t>Investment </a:t>
            </a:r>
            <a:r>
              <a:rPr lang="en-US" b="1" dirty="0"/>
              <a:t>contracts with a guaranteed rate of return of at least the amount invested, and a possible gain.  </a:t>
            </a:r>
            <a:endParaRPr lang="en-US" b="1" dirty="0" smtClean="0"/>
          </a:p>
          <a:p>
            <a:r>
              <a:rPr lang="en-US" b="1" dirty="0" smtClean="0"/>
              <a:t>Typically</a:t>
            </a:r>
            <a:r>
              <a:rPr lang="en-US" b="1" dirty="0"/>
              <a:t>, PPNs guarantee 100% of invested capital, as long as the note is held to maturity. That means, regardless of market conditions, investors receive back all money they invested.  </a:t>
            </a:r>
            <a:endParaRPr lang="en-US" b="1" dirty="0" smtClean="0"/>
          </a:p>
          <a:p>
            <a:r>
              <a:rPr lang="en-US" b="1" dirty="0" smtClean="0"/>
              <a:t>Investors </a:t>
            </a:r>
            <a:r>
              <a:rPr lang="en-US" b="1" dirty="0"/>
              <a:t>need to review terms to understand situations where protection is conditioned or can be withdrawn by product sponsor.</a:t>
            </a:r>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normAutofit fontScale="77500" lnSpcReduction="20000"/>
          </a:bodyPr>
          <a:lstStyle/>
          <a:p>
            <a:pPr lvl="0"/>
            <a:r>
              <a:rPr lang="en-US" b="1" dirty="0" smtClean="0"/>
              <a:t>http</a:t>
            </a:r>
            <a:r>
              <a:rPr lang="en-US" b="1" dirty="0"/>
              <a:t>://www.forbes.com/sites/johnwasik/2013/11/18/principal-protection-pitfalls-six-questions-to-ask/#./?&amp;_suid=139887925636605121801196855794</a:t>
            </a:r>
          </a:p>
          <a:p>
            <a:pPr lvl="0"/>
            <a:r>
              <a:rPr lang="en-US" b="1" dirty="0" smtClean="0"/>
              <a:t>How </a:t>
            </a:r>
            <a:r>
              <a:rPr lang="en-US" b="1" dirty="0"/>
              <a:t>do I know whether this product is appropriate for me given my overall investment objectives? </a:t>
            </a:r>
          </a:p>
          <a:p>
            <a:pPr lvl="0"/>
            <a:r>
              <a:rPr lang="en-US" b="1" dirty="0"/>
              <a:t>What is the level of principal protection offered? Are there conditions to the principal protection? </a:t>
            </a:r>
          </a:p>
          <a:p>
            <a:pPr lvl="0"/>
            <a:r>
              <a:rPr lang="en-US" b="1" dirty="0"/>
              <a:t>What are the fees and other costs?</a:t>
            </a:r>
          </a:p>
          <a:p>
            <a:pPr lvl="0"/>
            <a:r>
              <a:rPr lang="en-US" b="1" dirty="0"/>
              <a:t>How long will my money be tied up? </a:t>
            </a:r>
          </a:p>
          <a:p>
            <a:pPr lvl="0"/>
            <a:r>
              <a:rPr lang="en-US" b="1" dirty="0"/>
              <a:t>Can I sell or liquidate before the maturity date? </a:t>
            </a:r>
          </a:p>
        </p:txBody>
      </p:sp>
      <p:sp>
        <p:nvSpPr>
          <p:cNvPr id="8" name="Slide Number Placeholder 7"/>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1864780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Convertible Notes</a:t>
            </a:r>
            <a:endParaRPr lang="en-US" dirty="0"/>
          </a:p>
        </p:txBody>
      </p:sp>
      <p:sp>
        <p:nvSpPr>
          <p:cNvPr id="3" name="Text Placeholder 2"/>
          <p:cNvSpPr>
            <a:spLocks noGrp="1"/>
          </p:cNvSpPr>
          <p:nvPr>
            <p:ph type="body" idx="1"/>
          </p:nvPr>
        </p:nvSpPr>
        <p:spPr/>
        <p:txBody>
          <a:bodyPr/>
          <a:lstStyle/>
          <a:p>
            <a:r>
              <a:rPr lang="en-US" dirty="0" smtClean="0"/>
              <a:t>Reverse convertible note</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Short-term debt securities, </a:t>
            </a:r>
            <a:r>
              <a:rPr lang="en-US" b="1" dirty="0"/>
              <a:t>typically with a one year maturity. At maturity, the owner receives either 100% of their original investment or a predetermined number of shares of the underlying stock, in addition to the stated coupon payment. </a:t>
            </a:r>
            <a:endParaRPr lang="en-US" b="1" dirty="0" smtClean="0"/>
          </a:p>
          <a:p>
            <a:r>
              <a:rPr lang="en-US" b="1" dirty="0" smtClean="0"/>
              <a:t>Coupon </a:t>
            </a:r>
            <a:r>
              <a:rPr lang="en-US" b="1" dirty="0"/>
              <a:t>payments are the obligation of the issuer and are paid on a monthly or quarterly basis. These instruments are sold by prospectus or offering circular, and prices on these notes are updated intra day to reflect the activity of the underlying equity. </a:t>
            </a:r>
            <a:endParaRPr lang="en-US" b="1" dirty="0" smtClean="0"/>
          </a:p>
          <a:p>
            <a:r>
              <a:rPr lang="en-US" b="1" dirty="0" smtClean="0"/>
              <a:t>The </a:t>
            </a:r>
            <a:r>
              <a:rPr lang="en-US" b="1" dirty="0"/>
              <a:t>general rule of thumb is: The higher the coupon payment, the greater likelihood of receiving stock at maturity.</a:t>
            </a:r>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b="1" dirty="0" smtClean="0"/>
              <a:t>In 2010 FINRA ordered Ferris Baker Watts, a subsidiary of RBC, to pay a $500,000 penalty and almost $200,000 in restitution for violations of FINRA rules involving sales of reverse convertibles.  Included in the violations were unsuitable sales to seniors.</a:t>
            </a:r>
            <a:endParaRPr lang="en-US" b="1"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37009687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Traded Funds (ETFs)</a:t>
            </a:r>
            <a:endParaRPr lang="en-US" dirty="0"/>
          </a:p>
        </p:txBody>
      </p:sp>
      <p:sp>
        <p:nvSpPr>
          <p:cNvPr id="3" name="Text Placeholder 2"/>
          <p:cNvSpPr>
            <a:spLocks noGrp="1"/>
          </p:cNvSpPr>
          <p:nvPr>
            <p:ph type="body" idx="1"/>
          </p:nvPr>
        </p:nvSpPr>
        <p:spPr/>
        <p:txBody>
          <a:bodyPr/>
          <a:lstStyle/>
          <a:p>
            <a:r>
              <a:rPr lang="en-US" dirty="0" smtClean="0"/>
              <a:t>Exchange Traded Funds</a:t>
            </a:r>
            <a:endParaRPr lang="en-US" dirty="0"/>
          </a:p>
        </p:txBody>
      </p:sp>
      <p:sp>
        <p:nvSpPr>
          <p:cNvPr id="4" name="Content Placeholder 3"/>
          <p:cNvSpPr>
            <a:spLocks noGrp="1"/>
          </p:cNvSpPr>
          <p:nvPr>
            <p:ph sz="half" idx="2"/>
          </p:nvPr>
        </p:nvSpPr>
        <p:spPr/>
        <p:txBody>
          <a:bodyPr/>
          <a:lstStyle/>
          <a:p>
            <a:r>
              <a:rPr lang="en-US" b="1" dirty="0"/>
              <a:t>A security that tracks an index, a commodity or a basket of assets like an index fund, but trades like a stock on an exchange. </a:t>
            </a:r>
            <a:endParaRPr lang="en-US" b="1" dirty="0" smtClean="0"/>
          </a:p>
          <a:p>
            <a:r>
              <a:rPr lang="en-US" b="1" dirty="0" smtClean="0"/>
              <a:t>ETFs </a:t>
            </a:r>
            <a:r>
              <a:rPr lang="en-US" b="1" dirty="0"/>
              <a:t>experience price changes throughout the day as they are bought and sold.</a:t>
            </a:r>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dirty="0">
                <a:hlinkClick r:id="rId2"/>
              </a:rPr>
              <a:t>http://</a:t>
            </a:r>
            <a:r>
              <a:rPr lang="en-US" dirty="0" smtClean="0">
                <a:hlinkClick r:id="rId2"/>
              </a:rPr>
              <a:t>www.economist.com/node/18864254</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352" y="2798519"/>
            <a:ext cx="276225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720240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Traded Notes (ETNs)</a:t>
            </a:r>
            <a:endParaRPr lang="en-US" dirty="0"/>
          </a:p>
        </p:txBody>
      </p:sp>
      <p:sp>
        <p:nvSpPr>
          <p:cNvPr id="3" name="Text Placeholder 2"/>
          <p:cNvSpPr>
            <a:spLocks noGrp="1"/>
          </p:cNvSpPr>
          <p:nvPr>
            <p:ph type="body" idx="1"/>
          </p:nvPr>
        </p:nvSpPr>
        <p:spPr/>
        <p:txBody>
          <a:bodyPr/>
          <a:lstStyle/>
          <a:p>
            <a:r>
              <a:rPr lang="en-US" dirty="0" smtClean="0"/>
              <a:t>Exchange Traded Notes</a:t>
            </a:r>
            <a:endParaRPr lang="en-US" dirty="0"/>
          </a:p>
        </p:txBody>
      </p:sp>
      <p:sp>
        <p:nvSpPr>
          <p:cNvPr id="4" name="Content Placeholder 3"/>
          <p:cNvSpPr>
            <a:spLocks noGrp="1"/>
          </p:cNvSpPr>
          <p:nvPr>
            <p:ph sz="half" idx="2"/>
          </p:nvPr>
        </p:nvSpPr>
        <p:spPr/>
        <p:txBody>
          <a:bodyPr/>
          <a:lstStyle/>
          <a:p>
            <a:r>
              <a:rPr lang="en-US" b="1" dirty="0"/>
              <a:t>A type of unsecured, unsubordinated debt security that was first issued by Barclays Bank PLC. </a:t>
            </a:r>
            <a:endParaRPr lang="en-US" b="1" dirty="0" smtClean="0"/>
          </a:p>
          <a:p>
            <a:r>
              <a:rPr lang="en-US" b="1" dirty="0" smtClean="0"/>
              <a:t>Differs </a:t>
            </a:r>
            <a:r>
              <a:rPr lang="en-US" b="1" dirty="0"/>
              <a:t>from other types of bonds and notes because ETN returns are based upon the performance of a market index minus applicable fees, no period coupon payments are distributed and no principal protections exists. </a:t>
            </a:r>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lstStyle/>
          <a:p>
            <a:r>
              <a:rPr lang="en-US" dirty="0">
                <a:hlinkClick r:id="rId2"/>
              </a:rPr>
              <a:t>http://</a:t>
            </a:r>
            <a:r>
              <a:rPr lang="en-US" dirty="0" smtClean="0">
                <a:hlinkClick r:id="rId2"/>
              </a:rPr>
              <a:t>finance.yahoo.com/news/exchange-traded-notes-high-yields-150850411.html</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440" y="2973632"/>
            <a:ext cx="3537018"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1784594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In Common Interests (TICs)</a:t>
            </a:r>
            <a:endParaRPr lang="en-US" dirty="0"/>
          </a:p>
        </p:txBody>
      </p:sp>
      <p:sp>
        <p:nvSpPr>
          <p:cNvPr id="3" name="Text Placeholder 2"/>
          <p:cNvSpPr>
            <a:spLocks noGrp="1"/>
          </p:cNvSpPr>
          <p:nvPr>
            <p:ph type="body" idx="1"/>
          </p:nvPr>
        </p:nvSpPr>
        <p:spPr/>
        <p:txBody>
          <a:bodyPr/>
          <a:lstStyle/>
          <a:p>
            <a:r>
              <a:rPr lang="en-US" dirty="0" smtClean="0"/>
              <a:t>Tenant in Common Interests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a:t>The co-owners of an undivided interest in real </a:t>
            </a:r>
            <a:r>
              <a:rPr lang="en-US" dirty="0" smtClean="0"/>
              <a:t>property, typically commercial property. </a:t>
            </a:r>
            <a:r>
              <a:rPr lang="en-US" dirty="0"/>
              <a:t>Tenants in common each own a separate and undivided interest in the same real property and each has an equal right to the possession and use of the property. </a:t>
            </a:r>
            <a:endParaRPr lang="en-US" dirty="0" smtClean="0"/>
          </a:p>
          <a:p>
            <a:r>
              <a:rPr lang="en-US" dirty="0" smtClean="0"/>
              <a:t>Upon </a:t>
            </a:r>
            <a:r>
              <a:rPr lang="en-US" dirty="0"/>
              <a:t>the death of one tenant, his or her undivided interest passes to heirs through a probate proceeding; the interest does not pass to another tenant in common unless the surviving co-owner is an heir or a purchaser. </a:t>
            </a:r>
          </a:p>
          <a:p>
            <a:endParaRPr lang="en-US" dirty="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normAutofit fontScale="77500" lnSpcReduction="20000"/>
          </a:bodyPr>
          <a:lstStyle/>
          <a:p>
            <a:r>
              <a:rPr lang="en-US" dirty="0"/>
              <a:t>One of the biggest distributors of TICs, DBSI, Inc., filed for </a:t>
            </a:r>
            <a:r>
              <a:rPr lang="en-US" dirty="0" smtClean="0"/>
              <a:t>bankruptcy in 2008. </a:t>
            </a:r>
            <a:r>
              <a:rPr lang="en-US" dirty="0"/>
              <a:t>Prior to becoming insolvent, investors in all 50 states had put approximately $1 billion into DBSI’s TIC investments.</a:t>
            </a:r>
          </a:p>
          <a:p>
            <a:r>
              <a:rPr lang="en-US" dirty="0" smtClean="0"/>
              <a:t>Subsequent </a:t>
            </a:r>
            <a:r>
              <a:rPr lang="en-US" dirty="0"/>
              <a:t>investigations into DBSI’s financials revealed that the company had begun to experience major liquidity issues beginning as early as 2004. </a:t>
            </a:r>
            <a:r>
              <a:rPr lang="en-US" dirty="0" smtClean="0"/>
              <a:t>DBSI </a:t>
            </a:r>
            <a:r>
              <a:rPr lang="en-US" dirty="0"/>
              <a:t>would later fail to pay investors their dividends out of legitimate rents from the new properties; instead, it </a:t>
            </a:r>
            <a:r>
              <a:rPr lang="en-US" dirty="0" smtClean="0"/>
              <a:t>issued </a:t>
            </a:r>
            <a:r>
              <a:rPr lang="en-US" dirty="0"/>
              <a:t>payments from profits made by marking up various properties and then selling them at inflated prices to unsuspecting investors. </a:t>
            </a:r>
            <a:endParaRPr lang="en-US" dirty="0" smtClean="0"/>
          </a:p>
          <a:p>
            <a:r>
              <a:rPr lang="en-US" dirty="0" smtClean="0"/>
              <a:t>In April 2014 former executives of DBSI were convicted of numerous counts of wire and securities fraud.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981655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1031 Exchanges</a:t>
            </a:r>
            <a:endParaRPr lang="en-US" dirty="0"/>
          </a:p>
        </p:txBody>
      </p:sp>
      <p:sp>
        <p:nvSpPr>
          <p:cNvPr id="3" name="Text Placeholder 2"/>
          <p:cNvSpPr>
            <a:spLocks noGrp="1"/>
          </p:cNvSpPr>
          <p:nvPr>
            <p:ph type="body" idx="1"/>
          </p:nvPr>
        </p:nvSpPr>
        <p:spPr/>
        <p:txBody>
          <a:bodyPr/>
          <a:lstStyle/>
          <a:p>
            <a:r>
              <a:rPr lang="en-US" dirty="0" smtClean="0"/>
              <a:t>1031 Exchanges</a:t>
            </a:r>
            <a:endParaRPr lang="en-US" dirty="0"/>
          </a:p>
        </p:txBody>
      </p:sp>
      <p:sp>
        <p:nvSpPr>
          <p:cNvPr id="4" name="Content Placeholder 3"/>
          <p:cNvSpPr>
            <a:spLocks noGrp="1"/>
          </p:cNvSpPr>
          <p:nvPr>
            <p:ph sz="half" idx="2"/>
          </p:nvPr>
        </p:nvSpPr>
        <p:spPr/>
        <p:txBody>
          <a:bodyPr>
            <a:normAutofit fontScale="85000" lnSpcReduction="20000"/>
          </a:bodyPr>
          <a:lstStyle/>
          <a:p>
            <a:r>
              <a:rPr lang="en-US" b="1" dirty="0" smtClean="0"/>
              <a:t>A 1031 </a:t>
            </a:r>
            <a:r>
              <a:rPr lang="en-US" b="1" dirty="0"/>
              <a:t>exchange is a real estate transaction involving the sale of one property with the tax on the capital gain deferred because of the qualified purchase of another like-kind property in exchange. For 1031 exchange purposes, the term like-kind property is interpreted as any type of investment property, rather than property owned for personal use. </a:t>
            </a:r>
            <a:endParaRPr lang="en-US" b="1" dirty="0" smtClean="0"/>
          </a:p>
          <a:p>
            <a:r>
              <a:rPr lang="en-US" b="1" dirty="0" smtClean="0"/>
              <a:t>The </a:t>
            </a:r>
            <a:r>
              <a:rPr lang="en-US" b="1" dirty="0"/>
              <a:t>1031 exchange rules continue to be refined. Although the 1031 exchange rules are somewhat complex, the effect of breaking them is straight forward. If the IRS determines there was no valid 1031 exchange, sales proceeds may be subject to capital gains tax. </a:t>
            </a:r>
            <a:endParaRPr lang="en-US" b="1" dirty="0" smtClean="0"/>
          </a:p>
        </p:txBody>
      </p:sp>
      <p:sp>
        <p:nvSpPr>
          <p:cNvPr id="5" name="Text Placeholder 4"/>
          <p:cNvSpPr>
            <a:spLocks noGrp="1"/>
          </p:cNvSpPr>
          <p:nvPr>
            <p:ph type="body" sz="quarter" idx="3"/>
          </p:nvPr>
        </p:nvSpPr>
        <p:spPr/>
        <p:txBody>
          <a:bodyPr/>
          <a:lstStyle/>
          <a:p>
            <a:r>
              <a:rPr lang="en-US" dirty="0" smtClean="0"/>
              <a:t>Commentary</a:t>
            </a:r>
            <a:endParaRPr lang="en-US" dirty="0"/>
          </a:p>
        </p:txBody>
      </p:sp>
      <p:sp>
        <p:nvSpPr>
          <p:cNvPr id="6" name="Content Placeholder 5"/>
          <p:cNvSpPr>
            <a:spLocks noGrp="1"/>
          </p:cNvSpPr>
          <p:nvPr>
            <p:ph sz="quarter" idx="4"/>
          </p:nvPr>
        </p:nvSpPr>
        <p:spPr/>
        <p:txBody>
          <a:bodyPr>
            <a:normAutofit fontScale="85000" lnSpcReduction="10000"/>
          </a:bodyPr>
          <a:lstStyle/>
          <a:p>
            <a:endParaRPr lang="en-US" dirty="0" smtClean="0"/>
          </a:p>
          <a:p>
            <a:r>
              <a:rPr lang="en-US" b="1" dirty="0" smtClean="0"/>
              <a:t>Dodd-Frank directed the CFPB to study 1031 exchanges and “exchange facilitators.” </a:t>
            </a:r>
          </a:p>
          <a:p>
            <a:r>
              <a:rPr lang="en-US" b="1" dirty="0" smtClean="0"/>
              <a:t>An “exchange facilitator” is a person who works with a consumer in the conducting a 1031 exchange. </a:t>
            </a:r>
          </a:p>
          <a:p>
            <a:r>
              <a:rPr lang="en-US" b="1" dirty="0" smtClean="0"/>
              <a:t>The study was likely prompted by failures, misappropriations, and bad investments related to “exchange facilitators.”</a:t>
            </a:r>
          </a:p>
          <a:p>
            <a:r>
              <a:rPr lang="en-US" b="1" dirty="0" smtClean="0"/>
              <a:t>CFPB report found limited instances of bad conduct and made no recommendations for further regulation.</a:t>
            </a:r>
          </a:p>
          <a:p>
            <a:endParaRPr lang="en-US" dirty="0" smtClean="0"/>
          </a:p>
        </p:txBody>
      </p:sp>
      <p:sp>
        <p:nvSpPr>
          <p:cNvPr id="8" name="Slide Number Placeholder 7"/>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34290095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alternatives suitable for every investor?</a:t>
            </a:r>
            <a:endParaRPr lang="en-US" dirty="0"/>
          </a:p>
        </p:txBody>
      </p:sp>
      <p:sp>
        <p:nvSpPr>
          <p:cNvPr id="3" name="Content Placeholder 2"/>
          <p:cNvSpPr>
            <a:spLocks noGrp="1"/>
          </p:cNvSpPr>
          <p:nvPr>
            <p:ph idx="1"/>
          </p:nvPr>
        </p:nvSpPr>
        <p:spPr/>
        <p:txBody>
          <a:bodyPr>
            <a:normAutofit lnSpcReduction="10000"/>
          </a:bodyPr>
          <a:lstStyle/>
          <a:p>
            <a:endParaRPr lang="en-US" b="1" dirty="0" smtClean="0"/>
          </a:p>
          <a:p>
            <a:endParaRPr lang="en-US" b="1" dirty="0"/>
          </a:p>
          <a:p>
            <a:r>
              <a:rPr lang="en-US" b="1" dirty="0" smtClean="0"/>
              <a:t>No, alternatives are not for everyone.  They are often speculative investments in which an investor may lose all or part of his or her investment.  They are not suitable for investors seeking to conserve capital.</a:t>
            </a:r>
          </a:p>
          <a:p>
            <a:r>
              <a:rPr lang="en-US" b="1" dirty="0" smtClean="0"/>
              <a:t>Typically geared toward wealthy, sophisticated individual investors and institutional investors who are seeking aggressive growth and income.</a:t>
            </a:r>
          </a:p>
          <a:p>
            <a:r>
              <a:rPr lang="en-US" b="1" dirty="0" smtClean="0"/>
              <a:t>There are state-issued and firm-recommended restrictions on how much of certain investments can be sold to individual investors, per product and in the aggregate, based on investor net worth.</a:t>
            </a:r>
          </a:p>
          <a:p>
            <a:r>
              <a:rPr lang="en-US" b="1" dirty="0" smtClean="0"/>
              <a:t>Generally, an investor should invest no more than 5-10% in any single alternative investment product or strategy; no more than 10-20% in the aggregate for all alternatives.</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43489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investors interested in alternatives ask?</a:t>
            </a:r>
            <a:endParaRPr lang="en-US" dirty="0"/>
          </a:p>
        </p:txBody>
      </p:sp>
      <p:sp>
        <p:nvSpPr>
          <p:cNvPr id="3" name="Content Placeholder 2"/>
          <p:cNvSpPr>
            <a:spLocks noGrp="1"/>
          </p:cNvSpPr>
          <p:nvPr>
            <p:ph idx="1"/>
          </p:nvPr>
        </p:nvSpPr>
        <p:spPr/>
        <p:txBody>
          <a:bodyPr>
            <a:normAutofit/>
          </a:bodyPr>
          <a:lstStyle/>
          <a:p>
            <a:r>
              <a:rPr lang="en-US" b="1" dirty="0" smtClean="0"/>
              <a:t>Investors need to understand the product or strategy before they invest, they should ask:</a:t>
            </a:r>
          </a:p>
          <a:p>
            <a:pPr lvl="1"/>
            <a:r>
              <a:rPr lang="en-US" sz="2000" b="1" dirty="0" smtClean="0"/>
              <a:t>What are the key features – benefits and risks?</a:t>
            </a:r>
          </a:p>
          <a:p>
            <a:pPr lvl="1"/>
            <a:r>
              <a:rPr lang="en-US" sz="2000" b="1" dirty="0" smtClean="0"/>
              <a:t>What are the fees – is there a better, lower cost option?</a:t>
            </a:r>
          </a:p>
          <a:p>
            <a:pPr lvl="1"/>
            <a:r>
              <a:rPr lang="en-US" sz="2000" b="1" dirty="0" smtClean="0"/>
              <a:t>How is the product or strategy expected to perform – is it possible to lose all or part of the investment?</a:t>
            </a:r>
          </a:p>
          <a:p>
            <a:pPr lvl="1"/>
            <a:r>
              <a:rPr lang="en-US" sz="2000" b="1" dirty="0" smtClean="0"/>
              <a:t>What are the scenarios where the product or strategy might perform poorly?</a:t>
            </a:r>
          </a:p>
        </p:txBody>
      </p:sp>
      <p:sp>
        <p:nvSpPr>
          <p:cNvPr id="5" name="Slide Number Placeholder 4"/>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272302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senior investors?</a:t>
            </a:r>
            <a:endParaRPr lang="en-US" dirty="0"/>
          </a:p>
        </p:txBody>
      </p:sp>
      <p:sp>
        <p:nvSpPr>
          <p:cNvPr id="3" name="Content Placeholder 2"/>
          <p:cNvSpPr>
            <a:spLocks noGrp="1"/>
          </p:cNvSpPr>
          <p:nvPr>
            <p:ph idx="1"/>
          </p:nvPr>
        </p:nvSpPr>
        <p:spPr/>
        <p:txBody>
          <a:bodyPr/>
          <a:lstStyle/>
          <a:p>
            <a:r>
              <a:rPr lang="en-US" b="1" dirty="0" smtClean="0"/>
              <a:t>Some broker-dealer and investment advisory firms have special rules regarding recommendations of alternative investment products or strategies to senior investors.</a:t>
            </a:r>
          </a:p>
          <a:p>
            <a:r>
              <a:rPr lang="en-US" b="1" dirty="0" smtClean="0"/>
              <a:t>May not be appropriate for investors over age 70.</a:t>
            </a:r>
          </a:p>
          <a:p>
            <a:r>
              <a:rPr lang="en-US" b="1" dirty="0" smtClean="0"/>
              <a:t>Firms also look to the investor’s health status, near term financial needs, succession arrangements to make suitability determinations.</a:t>
            </a:r>
            <a:endParaRPr lang="en-US"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2115776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a:t>
            </a:r>
            <a:endParaRPr lang="en-US" dirty="0"/>
          </a:p>
        </p:txBody>
      </p:sp>
      <p:sp>
        <p:nvSpPr>
          <p:cNvPr id="5" name="Subtitle 4"/>
          <p:cNvSpPr>
            <a:spLocks noGrp="1"/>
          </p:cNvSpPr>
          <p:nvPr>
            <p:ph type="subTitle" idx="1"/>
          </p:nvPr>
        </p:nvSpPr>
        <p:spPr/>
        <p:txBody>
          <a:bodyPr>
            <a:normAutofit fontScale="92500"/>
          </a:bodyPr>
          <a:lstStyle/>
          <a:p>
            <a:r>
              <a:rPr lang="en-US" dirty="0" smtClean="0">
                <a:solidFill>
                  <a:schemeClr val="bg1"/>
                </a:solidFill>
              </a:rPr>
              <a:t>Joseph Brady	 jb@nasaa.org			(202) 737-0900</a:t>
            </a:r>
          </a:p>
          <a:p>
            <a:r>
              <a:rPr lang="en-US" dirty="0" smtClean="0">
                <a:solidFill>
                  <a:schemeClr val="bg1"/>
                </a:solidFill>
              </a:rPr>
              <a:t>Andrea Seidt	andrea.seidt@com.ohio.gov</a:t>
            </a:r>
            <a:r>
              <a:rPr lang="en-US" dirty="0" smtClean="0"/>
              <a:t>	</a:t>
            </a:r>
            <a:r>
              <a:rPr lang="en-US" dirty="0" smtClean="0">
                <a:solidFill>
                  <a:schemeClr val="bg1"/>
                </a:solidFill>
              </a:rPr>
              <a:t>(614) 644-7435</a:t>
            </a:r>
            <a:endParaRPr lang="en-US" dirty="0">
              <a:solidFill>
                <a:schemeClr val="bg1"/>
              </a:solidFill>
            </a:endParaRPr>
          </a:p>
        </p:txBody>
      </p:sp>
    </p:spTree>
    <p:extLst>
      <p:ext uri="{BB962C8B-B14F-4D97-AF65-F5344CB8AC3E}">
        <p14:creationId xmlns:p14="http://schemas.microsoft.com/office/powerpoint/2010/main" val="140017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selling?</a:t>
            </a:r>
            <a:endParaRPr lang="en-US" dirty="0"/>
          </a:p>
        </p:txBody>
      </p:sp>
      <p:sp>
        <p:nvSpPr>
          <p:cNvPr id="3" name="Content Placeholder 2"/>
          <p:cNvSpPr>
            <a:spLocks noGrp="1"/>
          </p:cNvSpPr>
          <p:nvPr>
            <p:ph idx="1"/>
          </p:nvPr>
        </p:nvSpPr>
        <p:spPr/>
        <p:txBody>
          <a:bodyPr/>
          <a:lstStyle/>
          <a:p>
            <a:endParaRPr lang="en-US" sz="2400" b="1" dirty="0" smtClean="0"/>
          </a:p>
          <a:p>
            <a:r>
              <a:rPr lang="en-US" b="1" dirty="0" smtClean="0"/>
              <a:t>Among the top 100 </a:t>
            </a:r>
            <a:r>
              <a:rPr lang="en-US" b="1" dirty="0"/>
              <a:t>alternatives </a:t>
            </a:r>
            <a:r>
              <a:rPr lang="en-US" b="1" dirty="0" smtClean="0"/>
              <a:t>firms:</a:t>
            </a:r>
          </a:p>
          <a:p>
            <a:pPr lvl="1"/>
            <a:endParaRPr lang="en-US" sz="2000" b="1" dirty="0" smtClean="0"/>
          </a:p>
          <a:p>
            <a:pPr lvl="1"/>
            <a:r>
              <a:rPr lang="en-US" sz="2000" b="1" dirty="0" smtClean="0"/>
              <a:t>real </a:t>
            </a:r>
            <a:r>
              <a:rPr lang="en-US" sz="2000" b="1" dirty="0"/>
              <a:t>estate managers </a:t>
            </a:r>
            <a:r>
              <a:rPr lang="en-US" sz="2000" b="1" dirty="0" smtClean="0"/>
              <a:t>are the biggest players, controlling over a third of reported alternative assets (34</a:t>
            </a:r>
            <a:r>
              <a:rPr lang="en-US" sz="2000" b="1" dirty="0"/>
              <a:t>%), </a:t>
            </a:r>
            <a:endParaRPr lang="en-US" sz="2000" b="1" dirty="0" smtClean="0"/>
          </a:p>
          <a:p>
            <a:pPr lvl="1"/>
            <a:r>
              <a:rPr lang="en-US" sz="2000" b="1" dirty="0" smtClean="0"/>
              <a:t>direct </a:t>
            </a:r>
            <a:r>
              <a:rPr lang="en-US" sz="2000" b="1" dirty="0"/>
              <a:t>private equity fund managers (23%), </a:t>
            </a:r>
            <a:endParaRPr lang="en-US" sz="2000" b="1" dirty="0" smtClean="0"/>
          </a:p>
          <a:p>
            <a:pPr lvl="1"/>
            <a:r>
              <a:rPr lang="en-US" sz="2000" b="1" dirty="0" smtClean="0"/>
              <a:t>direct </a:t>
            </a:r>
            <a:r>
              <a:rPr lang="en-US" sz="2000" b="1" dirty="0"/>
              <a:t>hedge funds (20%), </a:t>
            </a:r>
            <a:endParaRPr lang="en-US" sz="2000" b="1" dirty="0" smtClean="0"/>
          </a:p>
          <a:p>
            <a:pPr lvl="1"/>
            <a:r>
              <a:rPr lang="en-US" sz="2000" b="1" dirty="0" smtClean="0"/>
              <a:t>private </a:t>
            </a:r>
            <a:r>
              <a:rPr lang="en-US" sz="2000" b="1" dirty="0"/>
              <a:t>equity funds of funds (10%), </a:t>
            </a:r>
            <a:endParaRPr lang="en-US" sz="2000" b="1" dirty="0" smtClean="0"/>
          </a:p>
          <a:p>
            <a:pPr lvl="1"/>
            <a:r>
              <a:rPr lang="en-US" sz="2000" b="1" dirty="0" smtClean="0"/>
              <a:t>funds </a:t>
            </a:r>
            <a:r>
              <a:rPr lang="en-US" sz="2000" b="1" dirty="0"/>
              <a:t>of hedge funds managers (6%), </a:t>
            </a:r>
            <a:endParaRPr lang="en-US" sz="2000" b="1" dirty="0" smtClean="0"/>
          </a:p>
          <a:p>
            <a:pPr lvl="1"/>
            <a:r>
              <a:rPr lang="en-US" sz="2000" b="1" dirty="0" smtClean="0"/>
              <a:t>infrastructure </a:t>
            </a:r>
            <a:r>
              <a:rPr lang="en-US" sz="2000" b="1" dirty="0"/>
              <a:t>managers (4%) and </a:t>
            </a:r>
            <a:endParaRPr lang="en-US" sz="2000" b="1" dirty="0" smtClean="0"/>
          </a:p>
          <a:p>
            <a:pPr lvl="1"/>
            <a:r>
              <a:rPr lang="en-US" sz="2000" b="1" dirty="0" smtClean="0"/>
              <a:t>commodities </a:t>
            </a:r>
            <a:r>
              <a:rPr lang="en-US" sz="2000" b="1" dirty="0"/>
              <a:t>managers (4%).</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402781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buying?</a:t>
            </a:r>
            <a:endParaRPr lang="en-US" dirty="0"/>
          </a:p>
        </p:txBody>
      </p:sp>
      <p:sp>
        <p:nvSpPr>
          <p:cNvPr id="3" name="Content Placeholder 2"/>
          <p:cNvSpPr>
            <a:spLocks noGrp="1"/>
          </p:cNvSpPr>
          <p:nvPr>
            <p:ph idx="1"/>
          </p:nvPr>
        </p:nvSpPr>
        <p:spPr/>
        <p:txBody>
          <a:bodyPr/>
          <a:lstStyle/>
          <a:p>
            <a:endParaRPr lang="en-US" b="1" dirty="0" smtClean="0"/>
          </a:p>
          <a:p>
            <a:endParaRPr lang="en-US" b="1" dirty="0"/>
          </a:p>
          <a:p>
            <a:r>
              <a:rPr lang="en-US" b="1" dirty="0" smtClean="0"/>
              <a:t>Practically </a:t>
            </a:r>
            <a:r>
              <a:rPr lang="en-US" b="1" dirty="0"/>
              <a:t>everyone due to the “mainstreaming” of alternatives.  Morningstar </a:t>
            </a:r>
            <a:r>
              <a:rPr lang="en-US" b="1" dirty="0" smtClean="0"/>
              <a:t>reports </a:t>
            </a:r>
            <a:r>
              <a:rPr lang="en-US" b="1" dirty="0"/>
              <a:t>“only 4% of advisors said their typical client had no money in alternative investments, down from 17 percent in the 2008 survey.”</a:t>
            </a:r>
          </a:p>
          <a:p>
            <a:r>
              <a:rPr lang="en-US" b="1" dirty="0" smtClean="0"/>
              <a:t>Institutional investors are still the largest contributors according to the </a:t>
            </a:r>
            <a:r>
              <a:rPr lang="en-US" b="1" dirty="0"/>
              <a:t>Towers Watson </a:t>
            </a:r>
            <a:r>
              <a:rPr lang="en-US" b="1" dirty="0" smtClean="0"/>
              <a:t>survey:  pension funds contribute more than one-third (36%) of the top 100 alternative managers’ assets, followed by wealth managers (19%), insurance companies (9%), sovereign wealth funds (6%), banks (5%), funds of funds (3%) and endowments and foundations (2%).</a:t>
            </a:r>
          </a:p>
          <a:p>
            <a:r>
              <a:rPr lang="en-US" b="1" dirty="0" smtClean="0"/>
              <a:t>North </a:t>
            </a:r>
            <a:r>
              <a:rPr lang="en-US" b="1" dirty="0"/>
              <a:t>America is the prime destination for alternative capital (46%), followed by Europe (37%) and the Asian-Pacific region (10%). </a:t>
            </a:r>
            <a:endParaRPr lang="en-US" b="1"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397255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common features?</a:t>
            </a:r>
            <a:endParaRPr lang="en-US" dirty="0"/>
          </a:p>
        </p:txBody>
      </p:sp>
      <p:sp>
        <p:nvSpPr>
          <p:cNvPr id="3" name="Content Placeholder 2"/>
          <p:cNvSpPr>
            <a:spLocks noGrp="1"/>
          </p:cNvSpPr>
          <p:nvPr>
            <p:ph idx="1"/>
          </p:nvPr>
        </p:nvSpPr>
        <p:spPr/>
        <p:txBody>
          <a:bodyPr>
            <a:normAutofit/>
          </a:bodyPr>
          <a:lstStyle/>
          <a:p>
            <a:r>
              <a:rPr lang="en-US" b="1" dirty="0" smtClean="0"/>
              <a:t>Specific features depend on the particular terms and conditions of the alternative investment product or strategy, but alternatives are generally regarded as posing higher risk to retail investors than traditional investment products due to:</a:t>
            </a:r>
          </a:p>
          <a:p>
            <a:pPr lvl="1"/>
            <a:endParaRPr lang="en-US" sz="2000" b="1" dirty="0" smtClean="0"/>
          </a:p>
          <a:p>
            <a:pPr lvl="1"/>
            <a:r>
              <a:rPr lang="en-US" sz="2000" b="1" dirty="0" smtClean="0"/>
              <a:t>complexity, </a:t>
            </a:r>
          </a:p>
          <a:p>
            <a:pPr lvl="1"/>
            <a:r>
              <a:rPr lang="en-US" sz="2000" b="1" dirty="0" smtClean="0"/>
              <a:t>leverage, </a:t>
            </a:r>
          </a:p>
          <a:p>
            <a:pPr lvl="1"/>
            <a:r>
              <a:rPr lang="en-US" sz="2000" b="1" dirty="0" smtClean="0"/>
              <a:t>transparency, </a:t>
            </a:r>
          </a:p>
          <a:p>
            <a:pPr lvl="1"/>
            <a:r>
              <a:rPr lang="en-US" sz="2000" b="1" dirty="0" smtClean="0"/>
              <a:t>volatility, and </a:t>
            </a:r>
          </a:p>
          <a:p>
            <a:pPr lvl="1"/>
            <a:r>
              <a:rPr lang="en-US" sz="2000" b="1" dirty="0" smtClean="0"/>
              <a:t>illiquidity.</a:t>
            </a:r>
          </a:p>
        </p:txBody>
      </p:sp>
      <p:sp>
        <p:nvSpPr>
          <p:cNvPr id="5" name="Slide Number Placeholder 4"/>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3965253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a:t>
            </a:r>
            <a:endParaRPr lang="en-US" dirty="0"/>
          </a:p>
        </p:txBody>
      </p:sp>
      <p:sp>
        <p:nvSpPr>
          <p:cNvPr id="3" name="Content Placeholder 2"/>
          <p:cNvSpPr>
            <a:spLocks noGrp="1"/>
          </p:cNvSpPr>
          <p:nvPr>
            <p:ph idx="1"/>
          </p:nvPr>
        </p:nvSpPr>
        <p:spPr/>
        <p:txBody>
          <a:bodyPr/>
          <a:lstStyle/>
          <a:p>
            <a:r>
              <a:rPr lang="en-US" b="1" dirty="0" smtClean="0"/>
              <a:t>Many alternative investment products have multiple features that affect investment returns and can be difficult for even an experienced investor to understand.</a:t>
            </a:r>
          </a:p>
          <a:p>
            <a:r>
              <a:rPr lang="en-US" b="1" dirty="0" smtClean="0"/>
              <a:t>Gains and losses can be contingent on certain future events through embedded derivative components.</a:t>
            </a:r>
          </a:p>
          <a:p>
            <a:r>
              <a:rPr lang="en-US" b="1" dirty="0" smtClean="0"/>
              <a:t>Structured products, in particular, often employ complicated limits or formulas for calculating gains.</a:t>
            </a:r>
            <a:endParaRPr lang="en-US"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83732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Leverage.</a:t>
            </a:r>
            <a:endParaRPr lang="en-US" dirty="0"/>
          </a:p>
        </p:txBody>
      </p:sp>
      <p:sp>
        <p:nvSpPr>
          <p:cNvPr id="3" name="Content Placeholder 2"/>
          <p:cNvSpPr>
            <a:spLocks noGrp="1"/>
          </p:cNvSpPr>
          <p:nvPr>
            <p:ph idx="1"/>
          </p:nvPr>
        </p:nvSpPr>
        <p:spPr/>
        <p:txBody>
          <a:bodyPr/>
          <a:lstStyle/>
          <a:p>
            <a:r>
              <a:rPr lang="en-US" b="1" dirty="0" smtClean="0"/>
              <a:t>Leverage is the use of financial instruments or borrowed funds to amplify performance.  In an upward- or downward-trending market, a leveraged investment that is on the correct side of the trend will see magnified gains, while one on the wrong side of the trend will see magnified losses.</a:t>
            </a:r>
          </a:p>
          <a:p>
            <a:r>
              <a:rPr lang="en-US" b="1" dirty="0"/>
              <a:t>Most often it involves buying more of an asset by using borrowed funds, with the belief that the income from the asset will be more than the pay for the cost of borrowing. </a:t>
            </a:r>
            <a:r>
              <a:rPr lang="en-US" b="1" dirty="0" smtClean="0"/>
              <a:t>The </a:t>
            </a:r>
            <a:r>
              <a:rPr lang="en-US" b="1" dirty="0"/>
              <a:t>risk </a:t>
            </a:r>
            <a:r>
              <a:rPr lang="en-US" b="1" dirty="0" smtClean="0"/>
              <a:t>is borrowing </a:t>
            </a:r>
            <a:r>
              <a:rPr lang="en-US" b="1" dirty="0"/>
              <a:t>costs </a:t>
            </a:r>
            <a:r>
              <a:rPr lang="en-US" b="1" dirty="0" smtClean="0"/>
              <a:t>may be </a:t>
            </a:r>
            <a:r>
              <a:rPr lang="en-US" b="1" dirty="0"/>
              <a:t>larger than the income from the asset – causing a reduction in </a:t>
            </a:r>
            <a:r>
              <a:rPr lang="en-US" b="1" dirty="0" smtClean="0"/>
              <a:t>profits.</a:t>
            </a:r>
          </a:p>
        </p:txBody>
      </p:sp>
      <p:sp>
        <p:nvSpPr>
          <p:cNvPr id="5" name="Slide Number Placeholder 4"/>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60575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
        <p:nvSpPr>
          <p:cNvPr id="3" name="Content Placeholder 2"/>
          <p:cNvSpPr>
            <a:spLocks noGrp="1"/>
          </p:cNvSpPr>
          <p:nvPr>
            <p:ph idx="1"/>
          </p:nvPr>
        </p:nvSpPr>
        <p:spPr/>
        <p:txBody>
          <a:bodyPr/>
          <a:lstStyle/>
          <a:p>
            <a:r>
              <a:rPr lang="en-US" b="1" dirty="0" smtClean="0"/>
              <a:t>Transparency is the ability to clearly see and understand exactly what you are investing in.</a:t>
            </a:r>
          </a:p>
          <a:p>
            <a:r>
              <a:rPr lang="en-US" b="1" dirty="0" smtClean="0"/>
              <a:t>Alternatives are not transparent for several reasons.  There is limited or no historical risk and return data.  There is typically no public exchange or readily available secondary market to help investors value or price their investments.  </a:t>
            </a:r>
          </a:p>
          <a:p>
            <a:r>
              <a:rPr lang="en-US" b="1" dirty="0" smtClean="0"/>
              <a:t>In the extreme, alternatives can consist of blind pool investments with no stated investment goal for the investor funds and no identifiable assets upon which the investment is based.</a:t>
            </a:r>
            <a:endParaRPr lang="en-US"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262729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themeOverride>
</file>

<file path=docProps/app.xml><?xml version="1.0" encoding="utf-8"?>
<Properties xmlns="http://schemas.openxmlformats.org/officeDocument/2006/extended-properties" xmlns:vt="http://schemas.openxmlformats.org/officeDocument/2006/docPropsVTypes">
  <Template>TC103457475[[fn=Frame]]</Template>
  <TotalTime>890</TotalTime>
  <Words>3955</Words>
  <Application>Microsoft Office PowerPoint</Application>
  <PresentationFormat>Custom</PresentationFormat>
  <Paragraphs>345</Paragraphs>
  <Slides>39</Slides>
  <Notes>2</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Frame</vt:lpstr>
      <vt:lpstr>1_Frame</vt:lpstr>
      <vt:lpstr>PowerPoint Presentation</vt:lpstr>
      <vt:lpstr>What is an alternative investment?</vt:lpstr>
      <vt:lpstr>Alternatives are big business.</vt:lpstr>
      <vt:lpstr>Who’s selling?</vt:lpstr>
      <vt:lpstr>Who’s buying?</vt:lpstr>
      <vt:lpstr>What are some common features?</vt:lpstr>
      <vt:lpstr>Complexity.</vt:lpstr>
      <vt:lpstr>Leverage.</vt:lpstr>
      <vt:lpstr>Transparency.</vt:lpstr>
      <vt:lpstr>Volatility.</vt:lpstr>
      <vt:lpstr>Liquidity.</vt:lpstr>
      <vt:lpstr>What are the risks?</vt:lpstr>
      <vt:lpstr>Why are investors turning to alternatives?</vt:lpstr>
      <vt:lpstr>Example of low yield environment – yield on 2 year Treasuries since the financial crisis.</vt:lpstr>
      <vt:lpstr>A look at specific alternative products.</vt:lpstr>
      <vt:lpstr>Annuities</vt:lpstr>
      <vt:lpstr>Bitcoin and Digital Currency</vt:lpstr>
      <vt:lpstr>Private Placements</vt:lpstr>
      <vt:lpstr>Crowdfunding</vt:lpstr>
      <vt:lpstr>Multi-level Marketing  (MLM)</vt:lpstr>
      <vt:lpstr>Hedge Funds</vt:lpstr>
      <vt:lpstr>Non-Traded REITs</vt:lpstr>
      <vt:lpstr>Private Equity Funds</vt:lpstr>
      <vt:lpstr>Business Development Companies (BDCs)</vt:lpstr>
      <vt:lpstr>Regulation A+</vt:lpstr>
      <vt:lpstr>Oil &amp; Gas Partnerships</vt:lpstr>
      <vt:lpstr>Derivatives</vt:lpstr>
      <vt:lpstr>Futures</vt:lpstr>
      <vt:lpstr>Structured Products</vt:lpstr>
      <vt:lpstr>Principal Protected Notes</vt:lpstr>
      <vt:lpstr>Reverse Convertible Notes</vt:lpstr>
      <vt:lpstr>Exchange Traded Funds (ETFs)</vt:lpstr>
      <vt:lpstr>Exchange Traded Notes (ETNs)</vt:lpstr>
      <vt:lpstr>Tenant In Common Interests (TICs)</vt:lpstr>
      <vt:lpstr>1031 Exchanges</vt:lpstr>
      <vt:lpstr>Are alternatives suitable for every investor?</vt:lpstr>
      <vt:lpstr>What should investors interested in alternatives ask?</vt:lpstr>
      <vt:lpstr>What about senior investors?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INVESTMENTS</dc:title>
  <dc:creator>ANDREA</dc:creator>
  <cp:lastModifiedBy>New Mexico Regulation &amp; Licensing Department</cp:lastModifiedBy>
  <cp:revision>56</cp:revision>
  <cp:lastPrinted>2014-04-30T17:47:10Z</cp:lastPrinted>
  <dcterms:created xsi:type="dcterms:W3CDTF">2014-04-27T15:23:14Z</dcterms:created>
  <dcterms:modified xsi:type="dcterms:W3CDTF">2014-05-07T17:29:15Z</dcterms:modified>
</cp:coreProperties>
</file>